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4"/>
  </p:notesMasterIdLst>
  <p:sldIdLst>
    <p:sldId id="276" r:id="rId5"/>
    <p:sldId id="293" r:id="rId6"/>
    <p:sldId id="277" r:id="rId7"/>
    <p:sldId id="278" r:id="rId8"/>
    <p:sldId id="279" r:id="rId9"/>
    <p:sldId id="280" r:id="rId10"/>
    <p:sldId id="281" r:id="rId11"/>
    <p:sldId id="288" r:id="rId12"/>
    <p:sldId id="294" r:id="rId13"/>
    <p:sldId id="286" r:id="rId14"/>
    <p:sldId id="289" r:id="rId15"/>
    <p:sldId id="292" r:id="rId16"/>
    <p:sldId id="295" r:id="rId17"/>
    <p:sldId id="291" r:id="rId18"/>
    <p:sldId id="290" r:id="rId19"/>
    <p:sldId id="296" r:id="rId20"/>
    <p:sldId id="297" r:id="rId21"/>
    <p:sldId id="298" r:id="rId22"/>
    <p:sldId id="28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B93"/>
    <a:srgbClr val="F7C24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43"/>
    <p:restoredTop sz="94646"/>
  </p:normalViewPr>
  <p:slideViewPr>
    <p:cSldViewPr snapToGrid="0" snapToObjects="1">
      <p:cViewPr varScale="1">
        <p:scale>
          <a:sx n="134" d="100"/>
          <a:sy n="134" d="100"/>
        </p:scale>
        <p:origin x="138" y="1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F78D9-6585-49C1-89FD-2160B084DE3E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253C97-E9E6-4FAC-85EA-C3530C502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0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53C97-E9E6-4FAC-85EA-C3530C502F8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4826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53C97-E9E6-4FAC-85EA-C3530C502F8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5054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53C97-E9E6-4FAC-85EA-C3530C502F8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1791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53C97-E9E6-4FAC-85EA-C3530C502F8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3166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53C97-E9E6-4FAC-85EA-C3530C502F8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0815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53C97-E9E6-4FAC-85EA-C3530C502F8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1233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53C97-E9E6-4FAC-85EA-C3530C502F8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8975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53C97-E9E6-4FAC-85EA-C3530C502F8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7536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53C97-E9E6-4FAC-85EA-C3530C502F8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916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53C97-E9E6-4FAC-85EA-C3530C502F8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114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53C97-E9E6-4FAC-85EA-C3530C502F89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50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53C97-E9E6-4FAC-85EA-C3530C502F8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650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53C97-E9E6-4FAC-85EA-C3530C502F8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567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NIOSH list is not a risk</a:t>
            </a:r>
            <a:r>
              <a:rPr lang="en-US" baseline="0" dirty="0"/>
              <a:t> assessment. It identifies hazardous drugs only. Health care sites, like Stormont, must evaluate their own practices every 12 months.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53C97-E9E6-4FAC-85EA-C3530C502F8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019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53C97-E9E6-4FAC-85EA-C3530C502F8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5984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53C97-E9E6-4FAC-85EA-C3530C502F8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1228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53C97-E9E6-4FAC-85EA-C3530C502F8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5324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53C97-E9E6-4FAC-85EA-C3530C502F8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2866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53C97-E9E6-4FAC-85EA-C3530C502F8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70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4BA0E5CA-A771-244A-9A70-A62710113F9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6432884" y="1269000"/>
            <a:ext cx="4320000" cy="4320000"/>
          </a:xfrm>
          <a:prstGeom prst="ellipse">
            <a:avLst/>
          </a:prstGeo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522" y="6248301"/>
            <a:ext cx="1143690" cy="29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614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83E1B-B655-CD41-8530-304CDB14A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307F4-DD75-2B47-B915-51F6B6726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33A318-423A-694A-A99E-4E173BF54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18BE-4BCB-C849-B2E0-315B0D520B04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0E7379-97A4-DE4B-85E8-0B18C9DDA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5ECB8B-B851-E04C-A088-65D37F576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B05A-58F7-7348-819F-7BF65FFA1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631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BEEBB-8C3B-0A44-B1FC-A621F8C75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C3888-48C2-C245-AD32-1F53E1EDA7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7602D2-421D-B244-AD29-A1FDDD73D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18BE-4BCB-C849-B2E0-315B0D520B04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71EFA2-6696-E946-A725-16EE886DE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3015CF-7421-3642-9D28-D3CEAD79F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B05A-58F7-7348-819F-7BF65FFA1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844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C6176-106F-6340-8D4F-22CAB88B2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06257-9E5B-6348-8196-91C72F0F66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BF477E-B53A-224B-B0CA-ABF3856660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115752-989A-514C-9BC5-E4A2BEC88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18BE-4BCB-C849-B2E0-315B0D520B04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8EC6EB-4A15-5B4B-BACF-709A9E39F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AB680D-D73B-A447-9AE5-7850216CE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B05A-58F7-7348-819F-7BF65FFA1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335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138C7-A449-3149-A54A-DB2B89AF8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5C1FC1-DBD0-154F-8998-6250C9635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E403CC-AC46-1246-81A5-0B83DA9FF5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00CC62-8A66-4949-84D2-59C6C06613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9F5436-186E-8C4F-8515-B84DDD7DA8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3A0D15-BC2F-4F4C-955B-E21063C98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18BE-4BCB-C849-B2E0-315B0D520B04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C2F525-D7B3-1245-A9ED-FD3363E6F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93A723-9429-3A41-B103-7044BB5C6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B05A-58F7-7348-819F-7BF65FFA1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890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18CC8-4C39-5342-A910-C3EA8E580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37D99B-36CC-6B40-85F7-A30488092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18BE-4BCB-C849-B2E0-315B0D520B04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E3DAD0-7CAA-1340-B634-D2B3C98BA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A31807-074E-7446-90F1-38EC202EF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B05A-58F7-7348-819F-7BF65FFA1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19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B212C7-B302-994A-8365-CB8CBDE0C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18BE-4BCB-C849-B2E0-315B0D520B04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B8AEBA-07DA-F24C-AADB-8A61B6C78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44CFAF-2EEA-5745-9CA4-F2046F5BC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B05A-58F7-7348-819F-7BF65FFA1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460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F59B5-1135-0345-A28A-3ADF3644B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67EBC-3308-4547-9A06-91BD32185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E6EED8-512C-0B4C-881D-C82E08524F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80230C-F6D6-264C-9644-4E83C9F65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18BE-4BCB-C849-B2E0-315B0D520B04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7BBC06-9F90-674B-ABAF-0E03C67C8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3C17DC-B3D2-184D-862F-1E39DC176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B05A-58F7-7348-819F-7BF65FFA1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449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76CD9-DC5F-8C48-B5BB-75BB7F4D3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08E589-065E-0B45-A857-C3F0A2AA73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280CF8-5C80-1C4C-B22F-A58B39FECC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B3FBE3-3D77-4D40-9808-D811B8674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18BE-4BCB-C849-B2E0-315B0D520B04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C34059-6087-274E-B41E-08477F2E6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A33C26-786E-6641-8AB3-8DCDCCFF6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B05A-58F7-7348-819F-7BF65FFA1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52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BACAF-B716-804D-8508-467C44965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323CBB-528A-A849-BC37-6518C3B148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F82096-B42C-5E43-B340-E905FBDA8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18BE-4BCB-C849-B2E0-315B0D520B04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94D315-DB14-7749-BC47-F87AD8348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2DA13-AC86-5B49-9431-B25303F79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B05A-58F7-7348-819F-7BF65FFA1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462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199328-A506-8342-AED5-8EFCFB7AC7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47FD4D-651D-2448-B526-EA90A2A2CE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0CD4DB-1AF0-9C48-B986-69D32E710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18BE-4BCB-C849-B2E0-315B0D520B04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99CAAC-573E-0E45-ADEE-CB18F16D9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A59A1-50D8-8641-9E8A-0C0F83E65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B05A-58F7-7348-819F-7BF65FFA1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975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 userDrawn="1"/>
        </p:nvSpPr>
        <p:spPr>
          <a:xfrm>
            <a:off x="6436154" y="1272270"/>
            <a:ext cx="4316730" cy="431673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606" y="3006298"/>
            <a:ext cx="3309826" cy="848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944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>
            <a:extLst>
              <a:ext uri="{FF2B5EF4-FFF2-40B4-BE49-F238E27FC236}">
                <a16:creationId xmlns:a16="http://schemas.microsoft.com/office/drawing/2014/main" id="{A0BB3171-ECBA-9B44-ABF6-9E9925695F52}"/>
              </a:ext>
            </a:extLst>
          </p:cNvPr>
          <p:cNvSpPr/>
          <p:nvPr userDrawn="1"/>
        </p:nvSpPr>
        <p:spPr>
          <a:xfrm>
            <a:off x="9948809" y="2178000"/>
            <a:ext cx="2243191" cy="4680000"/>
          </a:xfrm>
          <a:custGeom>
            <a:avLst/>
            <a:gdLst>
              <a:gd name="connsiteX0" fmla="*/ 3306658 w 3306658"/>
              <a:gd name="connsiteY0" fmla="*/ 0 h 6898724"/>
              <a:gd name="connsiteX1" fmla="*/ 3306658 w 3306658"/>
              <a:gd name="connsiteY1" fmla="*/ 6898724 h 6898724"/>
              <a:gd name="connsiteX2" fmla="*/ 3275370 w 3306658"/>
              <a:gd name="connsiteY2" fmla="*/ 6897933 h 6898724"/>
              <a:gd name="connsiteX3" fmla="*/ 0 w 3306658"/>
              <a:gd name="connsiteY3" fmla="*/ 3449362 h 6898724"/>
              <a:gd name="connsiteX4" fmla="*/ 3275370 w 3306658"/>
              <a:gd name="connsiteY4" fmla="*/ 791 h 6898724"/>
              <a:gd name="connsiteX5" fmla="*/ 3306658 w 3306658"/>
              <a:gd name="connsiteY5" fmla="*/ 0 h 6898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06658" h="6898724">
                <a:moveTo>
                  <a:pt x="3306658" y="0"/>
                </a:moveTo>
                <a:lnTo>
                  <a:pt x="3306658" y="6898724"/>
                </a:lnTo>
                <a:lnTo>
                  <a:pt x="3275370" y="6897933"/>
                </a:lnTo>
                <a:cubicBezTo>
                  <a:pt x="1450875" y="6805449"/>
                  <a:pt x="0" y="5296841"/>
                  <a:pt x="0" y="3449362"/>
                </a:cubicBezTo>
                <a:cubicBezTo>
                  <a:pt x="0" y="1601883"/>
                  <a:pt x="1450875" y="93275"/>
                  <a:pt x="3275370" y="791"/>
                </a:cubicBezTo>
                <a:lnTo>
                  <a:pt x="330665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A3374A-CF95-4344-B675-3B689FF85BFC}"/>
              </a:ext>
            </a:extLst>
          </p:cNvPr>
          <p:cNvSpPr txBox="1"/>
          <p:nvPr userDrawn="1"/>
        </p:nvSpPr>
        <p:spPr>
          <a:xfrm>
            <a:off x="371101" y="6382608"/>
            <a:ext cx="36869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000" b="1" i="0" spc="200" baseline="0" dirty="0">
                <a:solidFill>
                  <a:schemeClr val="accent3"/>
                </a:solidFill>
                <a:latin typeface="Montserrat" pitchFamily="2" charset="77"/>
              </a:rPr>
              <a:t>0</a:t>
            </a:r>
            <a:fld id="{EB288C9E-C8EC-D74F-ACF6-550FE1A1877B}" type="slidenum">
              <a:rPr lang="en-US" sz="1000" b="1" i="0" spc="200" baseline="0" smtClean="0">
                <a:solidFill>
                  <a:schemeClr val="accent3"/>
                </a:solidFill>
                <a:latin typeface="Montserrat" pitchFamily="2" charset="77"/>
              </a:rPr>
              <a:t>‹#›</a:t>
            </a:fld>
            <a:endParaRPr lang="en-US" sz="1000" b="1" i="0" spc="200" baseline="0" dirty="0">
              <a:solidFill>
                <a:schemeClr val="accent3"/>
              </a:solidFill>
              <a:latin typeface="Montserrat" pitchFamily="2" charset="77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9F63FA5-F78E-214F-BB5F-957186C5B8DC}"/>
              </a:ext>
            </a:extLst>
          </p:cNvPr>
          <p:cNvSpPr/>
          <p:nvPr userDrawn="1"/>
        </p:nvSpPr>
        <p:spPr>
          <a:xfrm>
            <a:off x="999504" y="6423552"/>
            <a:ext cx="288000" cy="3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14E397DD-6C62-5647-8887-FA7BCEAD0A7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0" y="923188"/>
            <a:ext cx="5011623" cy="5011623"/>
          </a:xfrm>
          <a:prstGeom prst="ellipse">
            <a:avLst/>
          </a:prstGeo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8529" y="6316798"/>
            <a:ext cx="972364" cy="249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36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9A3374A-CF95-4344-B675-3B689FF85BFC}"/>
              </a:ext>
            </a:extLst>
          </p:cNvPr>
          <p:cNvSpPr txBox="1"/>
          <p:nvPr userDrawn="1"/>
        </p:nvSpPr>
        <p:spPr>
          <a:xfrm>
            <a:off x="371101" y="6382608"/>
            <a:ext cx="36869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000" b="1" i="0" spc="200" baseline="0" dirty="0">
                <a:solidFill>
                  <a:schemeClr val="accent3"/>
                </a:solidFill>
                <a:latin typeface="Montserrat" pitchFamily="2" charset="77"/>
              </a:rPr>
              <a:t>0</a:t>
            </a:r>
            <a:fld id="{EB288C9E-C8EC-D74F-ACF6-550FE1A1877B}" type="slidenum">
              <a:rPr lang="en-US" sz="1000" b="1" i="0" spc="200" baseline="0" smtClean="0">
                <a:solidFill>
                  <a:schemeClr val="accent3"/>
                </a:solidFill>
                <a:latin typeface="Montserrat" pitchFamily="2" charset="77"/>
              </a:rPr>
              <a:t>‹#›</a:t>
            </a:fld>
            <a:endParaRPr lang="en-US" sz="1000" b="1" i="0" spc="200" baseline="0" dirty="0">
              <a:solidFill>
                <a:schemeClr val="accent3"/>
              </a:solidFill>
              <a:latin typeface="Montserrat" pitchFamily="2" charset="77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9F63FA5-F78E-214F-BB5F-957186C5B8DC}"/>
              </a:ext>
            </a:extLst>
          </p:cNvPr>
          <p:cNvSpPr/>
          <p:nvPr userDrawn="1"/>
        </p:nvSpPr>
        <p:spPr>
          <a:xfrm>
            <a:off x="999504" y="6423552"/>
            <a:ext cx="288000" cy="3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14E397DD-6C62-5647-8887-FA7BCEAD0A7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0" y="923188"/>
            <a:ext cx="5011623" cy="5011623"/>
          </a:xfrm>
          <a:prstGeom prst="ellipse">
            <a:avLst/>
          </a:prstGeo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8529" y="6316798"/>
            <a:ext cx="972364" cy="249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952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14E397DD-6C62-5647-8887-FA7BCEAD0A7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143504" y="923188"/>
            <a:ext cx="5011623" cy="5011623"/>
          </a:xfrm>
          <a:prstGeom prst="ellipse">
            <a:avLst/>
          </a:prstGeo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A3374A-CF95-4344-B675-3B689FF85BFC}"/>
              </a:ext>
            </a:extLst>
          </p:cNvPr>
          <p:cNvSpPr txBox="1"/>
          <p:nvPr userDrawn="1"/>
        </p:nvSpPr>
        <p:spPr>
          <a:xfrm>
            <a:off x="371101" y="6382608"/>
            <a:ext cx="36869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000" b="1" i="0" spc="200" baseline="0" dirty="0">
                <a:solidFill>
                  <a:schemeClr val="accent3"/>
                </a:solidFill>
                <a:latin typeface="Montserrat" pitchFamily="2" charset="77"/>
              </a:rPr>
              <a:t>0</a:t>
            </a:r>
            <a:fld id="{EB288C9E-C8EC-D74F-ACF6-550FE1A1877B}" type="slidenum">
              <a:rPr lang="en-US" sz="1000" b="1" i="0" spc="200" baseline="0" smtClean="0">
                <a:solidFill>
                  <a:schemeClr val="accent3"/>
                </a:solidFill>
                <a:latin typeface="Montserrat" pitchFamily="2" charset="77"/>
              </a:rPr>
              <a:t>‹#›</a:t>
            </a:fld>
            <a:endParaRPr lang="en-US" sz="1000" b="1" i="0" spc="200" baseline="0" dirty="0">
              <a:solidFill>
                <a:schemeClr val="accent3"/>
              </a:solidFill>
              <a:latin typeface="Montserrat" pitchFamily="2" charset="77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9F63FA5-F78E-214F-BB5F-957186C5B8DC}"/>
              </a:ext>
            </a:extLst>
          </p:cNvPr>
          <p:cNvSpPr/>
          <p:nvPr userDrawn="1"/>
        </p:nvSpPr>
        <p:spPr>
          <a:xfrm>
            <a:off x="999504" y="6423552"/>
            <a:ext cx="288000" cy="3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8529" y="6316798"/>
            <a:ext cx="972364" cy="249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280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14E397DD-6C62-5647-8887-FA7BCEAD0A7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99504" y="3160495"/>
            <a:ext cx="2911063" cy="2911063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A3374A-CF95-4344-B675-3B689FF85BFC}"/>
              </a:ext>
            </a:extLst>
          </p:cNvPr>
          <p:cNvSpPr txBox="1"/>
          <p:nvPr userDrawn="1"/>
        </p:nvSpPr>
        <p:spPr>
          <a:xfrm>
            <a:off x="371101" y="6382608"/>
            <a:ext cx="36869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000" b="1" i="0" spc="200" baseline="0" dirty="0">
                <a:solidFill>
                  <a:schemeClr val="accent3"/>
                </a:solidFill>
                <a:latin typeface="Montserrat" pitchFamily="2" charset="77"/>
              </a:rPr>
              <a:t>0</a:t>
            </a:r>
            <a:fld id="{EB288C9E-C8EC-D74F-ACF6-550FE1A1877B}" type="slidenum">
              <a:rPr lang="en-US" sz="1000" b="1" i="0" spc="200" baseline="0" smtClean="0">
                <a:solidFill>
                  <a:schemeClr val="accent3"/>
                </a:solidFill>
                <a:latin typeface="Montserrat" pitchFamily="2" charset="77"/>
              </a:rPr>
              <a:t>‹#›</a:t>
            </a:fld>
            <a:endParaRPr lang="en-US" sz="1000" b="1" i="0" spc="200" baseline="0" dirty="0">
              <a:solidFill>
                <a:schemeClr val="accent3"/>
              </a:solidFill>
              <a:latin typeface="Montserrat" pitchFamily="2" charset="77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9F63FA5-F78E-214F-BB5F-957186C5B8DC}"/>
              </a:ext>
            </a:extLst>
          </p:cNvPr>
          <p:cNvSpPr/>
          <p:nvPr userDrawn="1"/>
        </p:nvSpPr>
        <p:spPr>
          <a:xfrm>
            <a:off x="999504" y="6423552"/>
            <a:ext cx="288000" cy="3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C88C777-6C6E-DA41-8307-B14B5754272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966032" y="231569"/>
            <a:ext cx="4129968" cy="4129968"/>
          </a:xfrm>
          <a:prstGeom prst="ellipse">
            <a:avLst/>
          </a:prstGeo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76200"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8173" y="6316798"/>
            <a:ext cx="973077" cy="249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374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14E397DD-6C62-5647-8887-FA7BCEAD0A7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99504" y="3160495"/>
            <a:ext cx="2911063" cy="2911063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A3374A-CF95-4344-B675-3B689FF85BFC}"/>
              </a:ext>
            </a:extLst>
          </p:cNvPr>
          <p:cNvSpPr txBox="1"/>
          <p:nvPr userDrawn="1"/>
        </p:nvSpPr>
        <p:spPr>
          <a:xfrm>
            <a:off x="371101" y="6382608"/>
            <a:ext cx="36869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000" b="1" i="0" spc="200" baseline="0" dirty="0">
                <a:solidFill>
                  <a:schemeClr val="bg1"/>
                </a:solidFill>
                <a:latin typeface="Montserrat" pitchFamily="2" charset="77"/>
              </a:rPr>
              <a:t>0</a:t>
            </a:r>
            <a:fld id="{EB288C9E-C8EC-D74F-ACF6-550FE1A1877B}" type="slidenum">
              <a:rPr lang="en-US" sz="1000" b="1" i="0" spc="200" baseline="0" smtClean="0">
                <a:solidFill>
                  <a:schemeClr val="bg1"/>
                </a:solidFill>
                <a:latin typeface="Montserrat" pitchFamily="2" charset="77"/>
              </a:rPr>
              <a:t>‹#›</a:t>
            </a:fld>
            <a:endParaRPr lang="en-US" sz="1000" b="1" i="0" spc="200" baseline="0" dirty="0">
              <a:solidFill>
                <a:schemeClr val="bg1"/>
              </a:solidFill>
              <a:latin typeface="Montserrat" pitchFamily="2" charset="77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9F63FA5-F78E-214F-BB5F-957186C5B8DC}"/>
              </a:ext>
            </a:extLst>
          </p:cNvPr>
          <p:cNvSpPr/>
          <p:nvPr userDrawn="1"/>
        </p:nvSpPr>
        <p:spPr>
          <a:xfrm>
            <a:off x="999504" y="6423552"/>
            <a:ext cx="288000" cy="3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C88C777-6C6E-DA41-8307-B14B5754272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966032" y="231569"/>
            <a:ext cx="4129968" cy="4129968"/>
          </a:xfrm>
          <a:prstGeom prst="ellipse">
            <a:avLst/>
          </a:prstGeo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76200"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8173" y="6316798"/>
            <a:ext cx="973077" cy="249507"/>
          </a:xfrm>
          <a:prstGeom prst="rect">
            <a:avLst/>
          </a:prstGeom>
        </p:spPr>
      </p:pic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14E397DD-6C62-5647-8887-FA7BCEAD0A7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445825" y="1247875"/>
            <a:ext cx="3233406" cy="3350795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</p:spTree>
    <p:extLst>
      <p:ext uri="{BB962C8B-B14F-4D97-AF65-F5344CB8AC3E}">
        <p14:creationId xmlns:p14="http://schemas.microsoft.com/office/powerpoint/2010/main" val="941344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9A3374A-CF95-4344-B675-3B689FF85BFC}"/>
              </a:ext>
            </a:extLst>
          </p:cNvPr>
          <p:cNvSpPr txBox="1"/>
          <p:nvPr userDrawn="1"/>
        </p:nvSpPr>
        <p:spPr>
          <a:xfrm>
            <a:off x="371101" y="6382608"/>
            <a:ext cx="36869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000" b="1" i="0" spc="200" baseline="0" dirty="0">
                <a:solidFill>
                  <a:schemeClr val="accent3"/>
                </a:solidFill>
                <a:latin typeface="Montserrat" pitchFamily="2" charset="77"/>
              </a:rPr>
              <a:t>0</a:t>
            </a:r>
            <a:fld id="{EB288C9E-C8EC-D74F-ACF6-550FE1A1877B}" type="slidenum">
              <a:rPr lang="en-US" sz="1000" b="1" i="0" spc="200" baseline="0" smtClean="0">
                <a:solidFill>
                  <a:schemeClr val="accent3"/>
                </a:solidFill>
                <a:latin typeface="Montserrat" pitchFamily="2" charset="77"/>
              </a:rPr>
              <a:t>‹#›</a:t>
            </a:fld>
            <a:endParaRPr lang="en-US" sz="1000" b="1" i="0" spc="200" baseline="0" dirty="0">
              <a:solidFill>
                <a:schemeClr val="accent3"/>
              </a:solidFill>
              <a:latin typeface="Montserrat" pitchFamily="2" charset="77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9F63FA5-F78E-214F-BB5F-957186C5B8DC}"/>
              </a:ext>
            </a:extLst>
          </p:cNvPr>
          <p:cNvSpPr/>
          <p:nvPr userDrawn="1"/>
        </p:nvSpPr>
        <p:spPr>
          <a:xfrm>
            <a:off x="999504" y="6423552"/>
            <a:ext cx="288000" cy="3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C88C777-6C6E-DA41-8307-B14B5754272F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1143505" y="1871067"/>
            <a:ext cx="2520469" cy="2520000"/>
          </a:xfrm>
          <a:prstGeom prst="ellipse">
            <a:avLst/>
          </a:prstGeo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B22B356-60C7-2145-9181-92EE8196CE5C}"/>
              </a:ext>
            </a:extLst>
          </p:cNvPr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4835765" y="1871067"/>
            <a:ext cx="2520469" cy="2520000"/>
          </a:xfrm>
          <a:prstGeom prst="ellipse">
            <a:avLst/>
          </a:prstGeo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F5650510-C32A-EB44-ABFB-14B72A6D6196}"/>
              </a:ext>
            </a:extLst>
          </p:cNvPr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8528025" y="1871067"/>
            <a:ext cx="2520469" cy="2520000"/>
          </a:xfrm>
          <a:prstGeom prst="ellipse">
            <a:avLst/>
          </a:prstGeo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8529" y="6316798"/>
            <a:ext cx="972364" cy="249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899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20">
            <a:extLst>
              <a:ext uri="{FF2B5EF4-FFF2-40B4-BE49-F238E27FC236}">
                <a16:creationId xmlns:a16="http://schemas.microsoft.com/office/drawing/2014/main" id="{B3D36AB0-E431-414A-9159-0AC08ED8F752}"/>
              </a:ext>
            </a:extLst>
          </p:cNvPr>
          <p:cNvSpPr/>
          <p:nvPr userDrawn="1"/>
        </p:nvSpPr>
        <p:spPr>
          <a:xfrm>
            <a:off x="2" y="3429000"/>
            <a:ext cx="3477516" cy="3429000"/>
          </a:xfrm>
          <a:custGeom>
            <a:avLst/>
            <a:gdLst>
              <a:gd name="connsiteX0" fmla="*/ 1143504 w 4879481"/>
              <a:gd name="connsiteY0" fmla="*/ 0 h 4811406"/>
              <a:gd name="connsiteX1" fmla="*/ 4879481 w 4879481"/>
              <a:gd name="connsiteY1" fmla="*/ 3735977 h 4811406"/>
              <a:gd name="connsiteX2" fmla="*/ 4761863 w 4879481"/>
              <a:gd name="connsiteY2" fmla="*/ 4669656 h 4811406"/>
              <a:gd name="connsiteX3" fmla="*/ 4721610 w 4879481"/>
              <a:gd name="connsiteY3" fmla="*/ 4811406 h 4811406"/>
              <a:gd name="connsiteX4" fmla="*/ 0 w 4879481"/>
              <a:gd name="connsiteY4" fmla="*/ 4811406 h 4811406"/>
              <a:gd name="connsiteX5" fmla="*/ 0 w 4879481"/>
              <a:gd name="connsiteY5" fmla="*/ 178972 h 4811406"/>
              <a:gd name="connsiteX6" fmla="*/ 32539 w 4879481"/>
              <a:gd name="connsiteY6" fmla="*/ 167962 h 4811406"/>
              <a:gd name="connsiteX7" fmla="*/ 1143504 w 4879481"/>
              <a:gd name="connsiteY7" fmla="*/ 0 h 4811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9481" h="4811406">
                <a:moveTo>
                  <a:pt x="1143504" y="0"/>
                </a:moveTo>
                <a:cubicBezTo>
                  <a:pt x="3206827" y="0"/>
                  <a:pt x="4879481" y="1672654"/>
                  <a:pt x="4879481" y="3735977"/>
                </a:cubicBezTo>
                <a:cubicBezTo>
                  <a:pt x="4879481" y="4058371"/>
                  <a:pt x="4838645" y="4371227"/>
                  <a:pt x="4761863" y="4669656"/>
                </a:cubicBezTo>
                <a:lnTo>
                  <a:pt x="4721610" y="4811406"/>
                </a:lnTo>
                <a:lnTo>
                  <a:pt x="0" y="4811406"/>
                </a:lnTo>
                <a:lnTo>
                  <a:pt x="0" y="178972"/>
                </a:lnTo>
                <a:lnTo>
                  <a:pt x="32539" y="167962"/>
                </a:lnTo>
                <a:cubicBezTo>
                  <a:pt x="383492" y="58804"/>
                  <a:pt x="756631" y="0"/>
                  <a:pt x="114350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/>
              </a:solidFill>
            </a:endParaRP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14E397DD-6C62-5647-8887-FA7BCEAD0A7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143504" y="923188"/>
            <a:ext cx="5011623" cy="5011623"/>
          </a:xfrm>
          <a:prstGeom prst="ellipse">
            <a:avLst/>
          </a:prstGeo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A3374A-CF95-4344-B675-3B689FF85BFC}"/>
              </a:ext>
            </a:extLst>
          </p:cNvPr>
          <p:cNvSpPr txBox="1"/>
          <p:nvPr userDrawn="1"/>
        </p:nvSpPr>
        <p:spPr>
          <a:xfrm>
            <a:off x="371101" y="6382608"/>
            <a:ext cx="36869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000" b="1" i="0" spc="200" baseline="0" dirty="0">
                <a:solidFill>
                  <a:schemeClr val="tx2"/>
                </a:solidFill>
                <a:latin typeface="Montserrat" pitchFamily="2" charset="77"/>
              </a:rPr>
              <a:t>0</a:t>
            </a:r>
            <a:fld id="{EB288C9E-C8EC-D74F-ACF6-550FE1A1877B}" type="slidenum">
              <a:rPr lang="en-US" sz="1000" b="1" i="0" spc="200" baseline="0" smtClean="0">
                <a:solidFill>
                  <a:schemeClr val="tx2"/>
                </a:solidFill>
                <a:latin typeface="Montserrat" pitchFamily="2" charset="77"/>
              </a:rPr>
              <a:t>‹#›</a:t>
            </a:fld>
            <a:endParaRPr lang="en-US" sz="1000" b="1" i="0" spc="200" baseline="0" dirty="0">
              <a:solidFill>
                <a:schemeClr val="tx2"/>
              </a:solidFill>
              <a:latin typeface="Montserrat" pitchFamily="2" charset="77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9F63FA5-F78E-214F-BB5F-957186C5B8DC}"/>
              </a:ext>
            </a:extLst>
          </p:cNvPr>
          <p:cNvSpPr/>
          <p:nvPr userDrawn="1"/>
        </p:nvSpPr>
        <p:spPr>
          <a:xfrm>
            <a:off x="999504" y="6423552"/>
            <a:ext cx="288000" cy="3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8173" y="6316798"/>
            <a:ext cx="973077" cy="249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231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25C133-C545-9F40-91F0-31A86D16D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3BFCE5-7A66-4349-B253-964498094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11A10-A538-E542-98CF-ACF109DFA8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618BE-4BCB-C849-B2E0-315B0D520B04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33618F-1402-4C48-B2F7-EE7953C203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A857-4157-234F-884A-3D8BF4A784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DB05A-58F7-7348-819F-7BF65FFA1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499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62" r:id="rId3"/>
    <p:sldLayoutId id="2147483665" r:id="rId4"/>
    <p:sldLayoutId id="2147483663" r:id="rId5"/>
    <p:sldLayoutId id="2147483666" r:id="rId6"/>
    <p:sldLayoutId id="2147483669" r:id="rId7"/>
    <p:sldLayoutId id="2147483667" r:id="rId8"/>
    <p:sldLayoutId id="2147483664" r:id="rId9"/>
    <p:sldLayoutId id="2147483650" r:id="rId10"/>
    <p:sldLayoutId id="2147483651" r:id="rId11"/>
    <p:sldLayoutId id="2147483652" r:id="rId12"/>
    <p:sldLayoutId id="2147483653" r:id="rId13"/>
    <p:sldLayoutId id="2147483654" r:id="rId14"/>
    <p:sldLayoutId id="2147483655" r:id="rId15"/>
    <p:sldLayoutId id="2147483656" r:id="rId16"/>
    <p:sldLayoutId id="2147483657" r:id="rId17"/>
    <p:sldLayoutId id="2147483658" r:id="rId18"/>
    <p:sldLayoutId id="2147483659" r:id="rId19"/>
  </p:sldLayoutIdLst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vweb.stormontvail.org/documentcentral/_layouts/15/WopiFrame.aspx?sourcedoc=%7b55B026B3-9374-47FC-B4C8-B576EB97747A%7d&amp;file=Compounding%20-%20Deactivating,%20Decontaminating,%20Cleaning,%20and%20Disinfecting%20Hazardous%20Drug%20Areas.docx&amp;action=default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svweb.stormontvail.org/documentcentral/_layouts/15/WopiFrame.aspx?sourcedoc=%7bFF7A8E3C-EF6D-445C-BE86-1AF1E309C19D%7d&amp;file=Compounding%20-%20Hazardous%20Drug%20Dispensing,%20Administration,%20and%20Disposal.docx&amp;action=default" TargetMode="External"/><Relationship Id="rId4" Type="http://schemas.openxmlformats.org/officeDocument/2006/relationships/hyperlink" Target="https://svweb.stormontvail.org/documentcentral/_layouts/15/WopiFrame.aspx?sourcedoc=%7bB411B762-ACD7-4415-8B75-70C6EBEC4F71%7d&amp;file=Compounding%20-%20Hazardous%20Compounded%20Sterile%20Products.docx&amp;action=default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svweb.stormontvail.org/documentcentral/_layouts/15/WopiFrame.aspx?sourcedoc=%7bDA9CF767-403B-4390-9639-69D53937849B%7d&amp;file=Compounding%20-%20Best%20Practice%20Garbing%20and%20Hand%20Hygiene%20for%20Hazardous%20Sterile%20Compounding.docx&amp;action=default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svweb.stormontvail.org/documentcentral/_layouts/15/WopiFrame2.aspx?sourcedoc=%7b0D147593-3383-436A-949A-0BD0E8B7AAFB%7d&amp;file=Hazardous%20Spill%20Response%20Procedure.docx&amp;action=default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svweb.stormontvail.org/documentcentral/_layouts/15/WopiFrame.aspx?sourcedoc=%7b0F9CB599-5BF1-4FB9-AC2C-D3D1C096C56C%7d&amp;file=Compounding%20-%20Management%20of%20Hazardous%20Drug%20Spills%20in%20the%20Pharmacy%20Department.docx&amp;action=default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vweb.stormontvail.org/documentcentral/_layouts/15/WopiFrame.aspx?sourcedoc=%7bE94DC0E7-1E69-4DC0-9080-62C7FEDB10DD%7d&amp;file=Hazardous%20Drug%20List%20-%20Hospital.docx&amp;action=defaul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vweb.stormontvail.org/documentcentral/Pharmaceutical%20Waste%20Disposal/Medication%20Waste%20Stream%20Disposal%20Guide%20-%20Hospital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>
            <a:extLst>
              <a:ext uri="{FF2B5EF4-FFF2-40B4-BE49-F238E27FC236}">
                <a16:creationId xmlns:a16="http://schemas.microsoft.com/office/drawing/2014/main" id="{A69BF28B-8CA3-5541-8794-0578D65C205C}"/>
              </a:ext>
            </a:extLst>
          </p:cNvPr>
          <p:cNvSpPr>
            <a:spLocks noChangeAspect="1"/>
          </p:cNvSpPr>
          <p:nvPr/>
        </p:nvSpPr>
        <p:spPr>
          <a:xfrm>
            <a:off x="9543439" y="770904"/>
            <a:ext cx="1645725" cy="164572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BABF7B9-8C3F-3443-B0A0-6513CAB1C6C3}"/>
              </a:ext>
            </a:extLst>
          </p:cNvPr>
          <p:cNvSpPr>
            <a:spLocks noChangeAspect="1"/>
          </p:cNvSpPr>
          <p:nvPr/>
        </p:nvSpPr>
        <p:spPr>
          <a:xfrm>
            <a:off x="9391355" y="3885429"/>
            <a:ext cx="2333906" cy="2333906"/>
          </a:xfrm>
          <a:prstGeom prst="ellipse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FFEF42-491C-7E46-A94A-58579AB633E8}"/>
              </a:ext>
            </a:extLst>
          </p:cNvPr>
          <p:cNvSpPr txBox="1"/>
          <p:nvPr/>
        </p:nvSpPr>
        <p:spPr>
          <a:xfrm>
            <a:off x="827315" y="2936558"/>
            <a:ext cx="5632952" cy="98488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3200" b="1" spc="300" dirty="0">
                <a:solidFill>
                  <a:schemeClr val="accent3"/>
                </a:solidFill>
                <a:latin typeface="+mj-lt"/>
              </a:rPr>
              <a:t>USP 800 </a:t>
            </a:r>
          </a:p>
          <a:p>
            <a:r>
              <a:rPr lang="en-US" sz="3200" b="1" spc="300" dirty="0">
                <a:solidFill>
                  <a:schemeClr val="accent3"/>
                </a:solidFill>
                <a:latin typeface="+mj-lt"/>
              </a:rPr>
              <a:t>&amp; Hazardous Medication 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CE2EA19-C773-B64B-9B20-293B42665E27}"/>
              </a:ext>
            </a:extLst>
          </p:cNvPr>
          <p:cNvSpPr>
            <a:spLocks noChangeAspect="1"/>
          </p:cNvSpPr>
          <p:nvPr/>
        </p:nvSpPr>
        <p:spPr>
          <a:xfrm>
            <a:off x="10526626" y="3477983"/>
            <a:ext cx="814891" cy="814891"/>
          </a:xfrm>
          <a:prstGeom prst="ellipse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2A933E-1E22-49D6-9D38-E45DC7BA4A82}"/>
              </a:ext>
            </a:extLst>
          </p:cNvPr>
          <p:cNvSpPr txBox="1"/>
          <p:nvPr/>
        </p:nvSpPr>
        <p:spPr>
          <a:xfrm>
            <a:off x="5550694" y="5767448"/>
            <a:ext cx="4591385" cy="903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  <a:spcBef>
                <a:spcPts val="1000"/>
              </a:spcBef>
            </a:pPr>
            <a:r>
              <a:rPr lang="en-US" sz="1800" b="1">
                <a:solidFill>
                  <a:schemeClr val="accent3"/>
                </a:solidFill>
              </a:rPr>
              <a:t>Melissa Comstock, B.Sc. Pharmacy, R.Ph.</a:t>
            </a:r>
          </a:p>
          <a:p>
            <a:pPr>
              <a:lnSpc>
                <a:spcPct val="130000"/>
              </a:lnSpc>
              <a:spcBef>
                <a:spcPts val="1000"/>
              </a:spcBef>
            </a:pPr>
            <a:r>
              <a:rPr lang="en-ID" sz="1800">
                <a:solidFill>
                  <a:schemeClr val="accent3"/>
                </a:solidFill>
              </a:rPr>
              <a:t>Pharmacy Manager-Inpatient Operations</a:t>
            </a:r>
            <a:endParaRPr lang="en-ID" sz="18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28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0BC20A-A58B-BE4D-B109-EBFF50C880BE}"/>
              </a:ext>
            </a:extLst>
          </p:cNvPr>
          <p:cNvSpPr txBox="1"/>
          <p:nvPr/>
        </p:nvSpPr>
        <p:spPr>
          <a:xfrm>
            <a:off x="2336539" y="458958"/>
            <a:ext cx="7118872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2800" b="1" spc="300" dirty="0">
                <a:solidFill>
                  <a:schemeClr val="accent3"/>
                </a:solidFill>
                <a:latin typeface="+mj-lt"/>
              </a:rPr>
              <a:t>USP 800 &amp; Hazardous Medications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139B2B1-A0B0-EC4E-B688-214E85DCFD70}"/>
              </a:ext>
            </a:extLst>
          </p:cNvPr>
          <p:cNvSpPr>
            <a:spLocks noChangeAspect="1"/>
          </p:cNvSpPr>
          <p:nvPr/>
        </p:nvSpPr>
        <p:spPr>
          <a:xfrm>
            <a:off x="1003635" y="835054"/>
            <a:ext cx="1107996" cy="110799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F50E642-BF9F-4A44-BF39-46158E3A1934}"/>
              </a:ext>
            </a:extLst>
          </p:cNvPr>
          <p:cNvSpPr>
            <a:spLocks noChangeAspect="1"/>
          </p:cNvSpPr>
          <p:nvPr/>
        </p:nvSpPr>
        <p:spPr>
          <a:xfrm>
            <a:off x="9214047" y="4678487"/>
            <a:ext cx="1107996" cy="1107996"/>
          </a:xfrm>
          <a:prstGeom prst="ellipse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4CB1EC5-0DD4-6740-A2D9-74AD68CB8D26}"/>
              </a:ext>
            </a:extLst>
          </p:cNvPr>
          <p:cNvSpPr>
            <a:spLocks noChangeAspect="1"/>
          </p:cNvSpPr>
          <p:nvPr/>
        </p:nvSpPr>
        <p:spPr>
          <a:xfrm>
            <a:off x="1197633" y="5269673"/>
            <a:ext cx="360000" cy="36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94992" y="889845"/>
            <a:ext cx="7967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B93"/>
                </a:solidFill>
              </a:rPr>
              <a:t>Waste Stream Disposal Reference has been revised to current standards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EC567DA-4040-4D05-B1C3-11A30ADFD0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2544" y="1828800"/>
            <a:ext cx="9586913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034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0BC20A-A58B-BE4D-B109-EBFF50C880BE}"/>
              </a:ext>
            </a:extLst>
          </p:cNvPr>
          <p:cNvSpPr txBox="1"/>
          <p:nvPr/>
        </p:nvSpPr>
        <p:spPr>
          <a:xfrm>
            <a:off x="1139932" y="458958"/>
            <a:ext cx="9912137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2800" b="1" spc="300" dirty="0">
                <a:solidFill>
                  <a:schemeClr val="accent3"/>
                </a:solidFill>
                <a:latin typeface="+mj-lt"/>
              </a:rPr>
              <a:t>SVH Policies related to Hazardous Drug Handling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139B2B1-A0B0-EC4E-B688-214E85DCFD70}"/>
              </a:ext>
            </a:extLst>
          </p:cNvPr>
          <p:cNvSpPr>
            <a:spLocks noChangeAspect="1"/>
          </p:cNvSpPr>
          <p:nvPr/>
        </p:nvSpPr>
        <p:spPr>
          <a:xfrm>
            <a:off x="1003635" y="835054"/>
            <a:ext cx="1107996" cy="110799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F50E642-BF9F-4A44-BF39-46158E3A1934}"/>
              </a:ext>
            </a:extLst>
          </p:cNvPr>
          <p:cNvSpPr>
            <a:spLocks noChangeAspect="1"/>
          </p:cNvSpPr>
          <p:nvPr/>
        </p:nvSpPr>
        <p:spPr>
          <a:xfrm>
            <a:off x="9214047" y="4678487"/>
            <a:ext cx="1107996" cy="1107996"/>
          </a:xfrm>
          <a:prstGeom prst="ellipse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4CB1EC5-0DD4-6740-A2D9-74AD68CB8D26}"/>
              </a:ext>
            </a:extLst>
          </p:cNvPr>
          <p:cNvSpPr>
            <a:spLocks noChangeAspect="1"/>
          </p:cNvSpPr>
          <p:nvPr/>
        </p:nvSpPr>
        <p:spPr>
          <a:xfrm>
            <a:off x="1197633" y="5269673"/>
            <a:ext cx="360000" cy="36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415A1C-59B5-4650-BAF7-94197C815891}"/>
              </a:ext>
            </a:extLst>
          </p:cNvPr>
          <p:cNvSpPr txBox="1"/>
          <p:nvPr/>
        </p:nvSpPr>
        <p:spPr>
          <a:xfrm>
            <a:off x="1661196" y="2767281"/>
            <a:ext cx="886960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2"/>
                </a:solidFill>
              </a:rPr>
              <a:t>Please review the following policies in Document Central</a:t>
            </a:r>
          </a:p>
          <a:p>
            <a:endParaRPr lang="en-US" sz="1600" dirty="0"/>
          </a:p>
          <a:p>
            <a:r>
              <a:rPr lang="en-US" sz="1600" dirty="0">
                <a:solidFill>
                  <a:srgbClr val="008B93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Compounding-Deactivating, Decontaminating, Cleaning and Disinfecting Hazardous Drug Areas</a:t>
            </a:r>
            <a:endParaRPr lang="en-US" sz="1600" dirty="0">
              <a:solidFill>
                <a:srgbClr val="008B93"/>
              </a:solidFill>
            </a:endParaRPr>
          </a:p>
          <a:p>
            <a:r>
              <a:rPr lang="en-US" sz="1600" dirty="0">
                <a:solidFill>
                  <a:srgbClr val="008B93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Compounding-Hazardous Compounded Sterile Products</a:t>
            </a:r>
            <a:endParaRPr lang="en-US" sz="1600" dirty="0">
              <a:solidFill>
                <a:srgbClr val="008B93"/>
              </a:solidFill>
            </a:endParaRPr>
          </a:p>
          <a:p>
            <a:r>
              <a:rPr lang="en-US" sz="1600" dirty="0">
                <a:solidFill>
                  <a:srgbClr val="008B93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Compounding-Hazardous Drug Dispensing, Administration, and Disposal</a:t>
            </a:r>
            <a:endParaRPr lang="en-US" sz="1600" dirty="0">
              <a:solidFill>
                <a:srgbClr val="008B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202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0BC20A-A58B-BE4D-B109-EBFF50C880BE}"/>
              </a:ext>
            </a:extLst>
          </p:cNvPr>
          <p:cNvSpPr txBox="1"/>
          <p:nvPr/>
        </p:nvSpPr>
        <p:spPr>
          <a:xfrm>
            <a:off x="4069003" y="458958"/>
            <a:ext cx="4053994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2800" b="1" spc="300" dirty="0">
                <a:solidFill>
                  <a:schemeClr val="accent3"/>
                </a:solidFill>
                <a:latin typeface="+mj-lt"/>
              </a:rPr>
              <a:t>Hazardous Drug PPE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139B2B1-A0B0-EC4E-B688-214E85DCFD70}"/>
              </a:ext>
            </a:extLst>
          </p:cNvPr>
          <p:cNvSpPr>
            <a:spLocks noChangeAspect="1"/>
          </p:cNvSpPr>
          <p:nvPr/>
        </p:nvSpPr>
        <p:spPr>
          <a:xfrm>
            <a:off x="1003635" y="835054"/>
            <a:ext cx="1107996" cy="110799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F50E642-BF9F-4A44-BF39-46158E3A1934}"/>
              </a:ext>
            </a:extLst>
          </p:cNvPr>
          <p:cNvSpPr>
            <a:spLocks noChangeAspect="1"/>
          </p:cNvSpPr>
          <p:nvPr/>
        </p:nvSpPr>
        <p:spPr>
          <a:xfrm>
            <a:off x="9214047" y="4678487"/>
            <a:ext cx="1107996" cy="1107996"/>
          </a:xfrm>
          <a:prstGeom prst="ellipse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4CB1EC5-0DD4-6740-A2D9-74AD68CB8D26}"/>
              </a:ext>
            </a:extLst>
          </p:cNvPr>
          <p:cNvSpPr>
            <a:spLocks noChangeAspect="1"/>
          </p:cNvSpPr>
          <p:nvPr/>
        </p:nvSpPr>
        <p:spPr>
          <a:xfrm>
            <a:off x="1197633" y="5269673"/>
            <a:ext cx="360000" cy="36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AD33BA-66A0-4BFB-A606-B2B4A4D58F82}"/>
              </a:ext>
            </a:extLst>
          </p:cNvPr>
          <p:cNvSpPr txBox="1"/>
          <p:nvPr/>
        </p:nvSpPr>
        <p:spPr>
          <a:xfrm>
            <a:off x="1419880" y="2690336"/>
            <a:ext cx="935224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The Garbing and hand hygiene for preparing sterile hazardous compounds is the same as</a:t>
            </a:r>
          </a:p>
          <a:p>
            <a:r>
              <a:rPr lang="en-US" dirty="0">
                <a:solidFill>
                  <a:schemeClr val="bg2"/>
                </a:solidFill>
              </a:rPr>
              <a:t>for non-hazardous compounding with two exceptions:</a:t>
            </a:r>
          </a:p>
          <a:p>
            <a:endParaRPr lang="en-US" dirty="0">
              <a:solidFill>
                <a:schemeClr val="bg2"/>
              </a:solidFill>
            </a:endParaRP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Don two pairs of shoe covers</a:t>
            </a: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Don two pairs of chemotherapy (nitrile) gloves</a:t>
            </a:r>
          </a:p>
        </p:txBody>
      </p:sp>
    </p:spTree>
    <p:extLst>
      <p:ext uri="{BB962C8B-B14F-4D97-AF65-F5344CB8AC3E}">
        <p14:creationId xmlns:p14="http://schemas.microsoft.com/office/powerpoint/2010/main" val="1504719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0BC20A-A58B-BE4D-B109-EBFF50C880BE}"/>
              </a:ext>
            </a:extLst>
          </p:cNvPr>
          <p:cNvSpPr txBox="1"/>
          <p:nvPr/>
        </p:nvSpPr>
        <p:spPr>
          <a:xfrm>
            <a:off x="4069003" y="458958"/>
            <a:ext cx="4053994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2800" b="1" spc="300" dirty="0">
                <a:solidFill>
                  <a:schemeClr val="accent3"/>
                </a:solidFill>
                <a:latin typeface="+mj-lt"/>
              </a:rPr>
              <a:t>Hazardous Drug PPE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139B2B1-A0B0-EC4E-B688-214E85DCFD70}"/>
              </a:ext>
            </a:extLst>
          </p:cNvPr>
          <p:cNvSpPr>
            <a:spLocks noChangeAspect="1"/>
          </p:cNvSpPr>
          <p:nvPr/>
        </p:nvSpPr>
        <p:spPr>
          <a:xfrm>
            <a:off x="1003635" y="835054"/>
            <a:ext cx="1107996" cy="110799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F50E642-BF9F-4A44-BF39-46158E3A1934}"/>
              </a:ext>
            </a:extLst>
          </p:cNvPr>
          <p:cNvSpPr>
            <a:spLocks noChangeAspect="1"/>
          </p:cNvSpPr>
          <p:nvPr/>
        </p:nvSpPr>
        <p:spPr>
          <a:xfrm>
            <a:off x="9214047" y="4678487"/>
            <a:ext cx="1107996" cy="1107996"/>
          </a:xfrm>
          <a:prstGeom prst="ellipse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4CB1EC5-0DD4-6740-A2D9-74AD68CB8D26}"/>
              </a:ext>
            </a:extLst>
          </p:cNvPr>
          <p:cNvSpPr>
            <a:spLocks noChangeAspect="1"/>
          </p:cNvSpPr>
          <p:nvPr/>
        </p:nvSpPr>
        <p:spPr>
          <a:xfrm>
            <a:off x="1197633" y="5269673"/>
            <a:ext cx="360000" cy="36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AD33BA-66A0-4BFB-A606-B2B4A4D58F82}"/>
              </a:ext>
            </a:extLst>
          </p:cNvPr>
          <p:cNvSpPr txBox="1"/>
          <p:nvPr/>
        </p:nvSpPr>
        <p:spPr>
          <a:xfrm>
            <a:off x="1329118" y="3105835"/>
            <a:ext cx="9533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Please review the standard work: </a:t>
            </a:r>
          </a:p>
          <a:p>
            <a:r>
              <a:rPr lang="en-US" dirty="0">
                <a:solidFill>
                  <a:srgbClr val="008B93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Compounding-Best Practice Garbing and Hand Hygiene for Hazardous Sterile Compounding</a:t>
            </a:r>
            <a:endParaRPr lang="en-US" dirty="0">
              <a:solidFill>
                <a:srgbClr val="008B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654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0BC20A-A58B-BE4D-B109-EBFF50C880BE}"/>
              </a:ext>
            </a:extLst>
          </p:cNvPr>
          <p:cNvSpPr txBox="1"/>
          <p:nvPr/>
        </p:nvSpPr>
        <p:spPr>
          <a:xfrm>
            <a:off x="3103996" y="458958"/>
            <a:ext cx="5984009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2800" b="1" spc="300" dirty="0">
                <a:solidFill>
                  <a:schemeClr val="accent3"/>
                </a:solidFill>
                <a:latin typeface="+mj-lt"/>
              </a:rPr>
              <a:t>Hazardous Spill Management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139B2B1-A0B0-EC4E-B688-214E85DCFD70}"/>
              </a:ext>
            </a:extLst>
          </p:cNvPr>
          <p:cNvSpPr>
            <a:spLocks noChangeAspect="1"/>
          </p:cNvSpPr>
          <p:nvPr/>
        </p:nvSpPr>
        <p:spPr>
          <a:xfrm>
            <a:off x="1003635" y="835054"/>
            <a:ext cx="1107996" cy="110799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F50E642-BF9F-4A44-BF39-46158E3A1934}"/>
              </a:ext>
            </a:extLst>
          </p:cNvPr>
          <p:cNvSpPr>
            <a:spLocks noChangeAspect="1"/>
          </p:cNvSpPr>
          <p:nvPr/>
        </p:nvSpPr>
        <p:spPr>
          <a:xfrm>
            <a:off x="9214047" y="4678487"/>
            <a:ext cx="1107996" cy="1107996"/>
          </a:xfrm>
          <a:prstGeom prst="ellipse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4CB1EC5-0DD4-6740-A2D9-74AD68CB8D26}"/>
              </a:ext>
            </a:extLst>
          </p:cNvPr>
          <p:cNvSpPr>
            <a:spLocks noChangeAspect="1"/>
          </p:cNvSpPr>
          <p:nvPr/>
        </p:nvSpPr>
        <p:spPr>
          <a:xfrm>
            <a:off x="1197633" y="5269673"/>
            <a:ext cx="360000" cy="36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2650DD-DC9A-45E2-A7CC-1EB9EA9FE3BA}"/>
              </a:ext>
            </a:extLst>
          </p:cNvPr>
          <p:cNvSpPr txBox="1"/>
          <p:nvPr/>
        </p:nvSpPr>
        <p:spPr>
          <a:xfrm>
            <a:off x="1467970" y="2690336"/>
            <a:ext cx="925606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Spill kits contain all of the materials and PPE needed to clean HD spills.</a:t>
            </a:r>
          </a:p>
          <a:p>
            <a:r>
              <a:rPr lang="en-US" dirty="0">
                <a:solidFill>
                  <a:schemeClr val="bg2"/>
                </a:solidFill>
              </a:rPr>
              <a:t>Spill kits and signs restricting access to potential spill areas must be accessible in</a:t>
            </a:r>
          </a:p>
          <a:p>
            <a:r>
              <a:rPr lang="en-US" dirty="0">
                <a:solidFill>
                  <a:schemeClr val="bg2"/>
                </a:solidFill>
              </a:rPr>
              <a:t>all areas in which HDs are routinely handled. In the event that a spill exceeds a volume</a:t>
            </a:r>
          </a:p>
          <a:p>
            <a:r>
              <a:rPr lang="en-US" dirty="0">
                <a:solidFill>
                  <a:schemeClr val="bg2"/>
                </a:solidFill>
              </a:rPr>
              <a:t>of 1.5 Liters of liquid or exceeds the capacity of the spill kit, activate </a:t>
            </a:r>
          </a:p>
          <a:p>
            <a:r>
              <a:rPr lang="en-US" dirty="0">
                <a:solidFill>
                  <a:schemeClr val="bg2"/>
                </a:solidFill>
              </a:rPr>
              <a:t>the </a:t>
            </a:r>
            <a:r>
              <a:rPr lang="en-US" dirty="0">
                <a:solidFill>
                  <a:srgbClr val="008B93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Hazardous Spill Response Procedure</a:t>
            </a:r>
            <a:r>
              <a:rPr lang="en-US" dirty="0">
                <a:solidFill>
                  <a:schemeClr val="bg2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3633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0BC20A-A58B-BE4D-B109-EBFF50C880BE}"/>
              </a:ext>
            </a:extLst>
          </p:cNvPr>
          <p:cNvSpPr txBox="1"/>
          <p:nvPr/>
        </p:nvSpPr>
        <p:spPr>
          <a:xfrm>
            <a:off x="2130171" y="458958"/>
            <a:ext cx="7931658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2800" b="1" spc="300" dirty="0">
                <a:solidFill>
                  <a:schemeClr val="accent3"/>
                </a:solidFill>
                <a:latin typeface="+mj-lt"/>
              </a:rPr>
              <a:t>Response to Hazardous Drug Exposure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139B2B1-A0B0-EC4E-B688-214E85DCFD70}"/>
              </a:ext>
            </a:extLst>
          </p:cNvPr>
          <p:cNvSpPr>
            <a:spLocks noChangeAspect="1"/>
          </p:cNvSpPr>
          <p:nvPr/>
        </p:nvSpPr>
        <p:spPr>
          <a:xfrm>
            <a:off x="1003635" y="835054"/>
            <a:ext cx="1107996" cy="110799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F50E642-BF9F-4A44-BF39-46158E3A1934}"/>
              </a:ext>
            </a:extLst>
          </p:cNvPr>
          <p:cNvSpPr>
            <a:spLocks noChangeAspect="1"/>
          </p:cNvSpPr>
          <p:nvPr/>
        </p:nvSpPr>
        <p:spPr>
          <a:xfrm>
            <a:off x="9214047" y="4678487"/>
            <a:ext cx="1107996" cy="1107996"/>
          </a:xfrm>
          <a:prstGeom prst="ellipse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4CB1EC5-0DD4-6740-A2D9-74AD68CB8D26}"/>
              </a:ext>
            </a:extLst>
          </p:cNvPr>
          <p:cNvSpPr>
            <a:spLocks noChangeAspect="1"/>
          </p:cNvSpPr>
          <p:nvPr/>
        </p:nvSpPr>
        <p:spPr>
          <a:xfrm>
            <a:off x="1197633" y="5269673"/>
            <a:ext cx="360000" cy="36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1AED600-6027-44C2-A1C8-A762A1C3933C}"/>
              </a:ext>
            </a:extLst>
          </p:cNvPr>
          <p:cNvSpPr txBox="1"/>
          <p:nvPr/>
        </p:nvSpPr>
        <p:spPr>
          <a:xfrm>
            <a:off x="1019899" y="2828836"/>
            <a:ext cx="99597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Report any accidental exposure resulting from a spill, needle stick, </a:t>
            </a:r>
          </a:p>
          <a:p>
            <a:r>
              <a:rPr lang="en-US" dirty="0">
                <a:solidFill>
                  <a:schemeClr val="bg2"/>
                </a:solidFill>
              </a:rPr>
              <a:t>or other accident to the Pharmacy Operations Manager</a:t>
            </a:r>
          </a:p>
          <a:p>
            <a:r>
              <a:rPr lang="en-US" dirty="0">
                <a:solidFill>
                  <a:schemeClr val="bg2"/>
                </a:solidFill>
              </a:rPr>
              <a:t>or Director of Inpatient &amp; Infusion Pharmacy Services. </a:t>
            </a:r>
          </a:p>
          <a:p>
            <a:r>
              <a:rPr lang="en-US" dirty="0">
                <a:solidFill>
                  <a:schemeClr val="bg2"/>
                </a:solidFill>
              </a:rPr>
              <a:t>If employee is injured and needs medical attention, contact Employee Health (785-354-5928).</a:t>
            </a:r>
          </a:p>
        </p:txBody>
      </p:sp>
    </p:spTree>
    <p:extLst>
      <p:ext uri="{BB962C8B-B14F-4D97-AF65-F5344CB8AC3E}">
        <p14:creationId xmlns:p14="http://schemas.microsoft.com/office/powerpoint/2010/main" val="407362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0BC20A-A58B-BE4D-B109-EBFF50C880BE}"/>
              </a:ext>
            </a:extLst>
          </p:cNvPr>
          <p:cNvSpPr txBox="1"/>
          <p:nvPr/>
        </p:nvSpPr>
        <p:spPr>
          <a:xfrm>
            <a:off x="2130171" y="458958"/>
            <a:ext cx="7931658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2800" b="1" spc="300" dirty="0">
                <a:solidFill>
                  <a:schemeClr val="accent3"/>
                </a:solidFill>
                <a:latin typeface="+mj-lt"/>
              </a:rPr>
              <a:t>Response to Hazardous Drug Exposure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139B2B1-A0B0-EC4E-B688-214E85DCFD70}"/>
              </a:ext>
            </a:extLst>
          </p:cNvPr>
          <p:cNvSpPr>
            <a:spLocks noChangeAspect="1"/>
          </p:cNvSpPr>
          <p:nvPr/>
        </p:nvSpPr>
        <p:spPr>
          <a:xfrm>
            <a:off x="1003635" y="835054"/>
            <a:ext cx="1107996" cy="110799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F50E642-BF9F-4A44-BF39-46158E3A1934}"/>
              </a:ext>
            </a:extLst>
          </p:cNvPr>
          <p:cNvSpPr>
            <a:spLocks noChangeAspect="1"/>
          </p:cNvSpPr>
          <p:nvPr/>
        </p:nvSpPr>
        <p:spPr>
          <a:xfrm>
            <a:off x="9214047" y="4678487"/>
            <a:ext cx="1107996" cy="1107996"/>
          </a:xfrm>
          <a:prstGeom prst="ellipse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4CB1EC5-0DD4-6740-A2D9-74AD68CB8D26}"/>
              </a:ext>
            </a:extLst>
          </p:cNvPr>
          <p:cNvSpPr>
            <a:spLocks noChangeAspect="1"/>
          </p:cNvSpPr>
          <p:nvPr/>
        </p:nvSpPr>
        <p:spPr>
          <a:xfrm>
            <a:off x="1197633" y="5269673"/>
            <a:ext cx="360000" cy="36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1AED600-6027-44C2-A1C8-A762A1C3933C}"/>
              </a:ext>
            </a:extLst>
          </p:cNvPr>
          <p:cNvSpPr txBox="1"/>
          <p:nvPr/>
        </p:nvSpPr>
        <p:spPr>
          <a:xfrm>
            <a:off x="1360441" y="1859340"/>
            <a:ext cx="947111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In the event of accidental skin contact:</a:t>
            </a:r>
          </a:p>
          <a:p>
            <a:endParaRPr lang="en-US" dirty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1. Immediately remove gloves and/or contaminated clothing.</a:t>
            </a:r>
          </a:p>
          <a:p>
            <a:endParaRPr lang="en-US" dirty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2. Cleanse the affected skin immediately with soap and warm running water.</a:t>
            </a:r>
          </a:p>
          <a:p>
            <a:endParaRPr lang="en-US" dirty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3. Refer to product Material Safety Data Sheet and perform decontamination as directed.</a:t>
            </a:r>
          </a:p>
          <a:p>
            <a:endParaRPr lang="en-US" dirty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4. Notify Supervisor or Manager and call Employee Health for guidance.</a:t>
            </a:r>
          </a:p>
          <a:p>
            <a:endParaRPr lang="en-US" dirty="0">
              <a:solidFill>
                <a:schemeClr val="bg2"/>
              </a:solidFill>
            </a:endParaRPr>
          </a:p>
          <a:p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048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0BC20A-A58B-BE4D-B109-EBFF50C880BE}"/>
              </a:ext>
            </a:extLst>
          </p:cNvPr>
          <p:cNvSpPr txBox="1"/>
          <p:nvPr/>
        </p:nvSpPr>
        <p:spPr>
          <a:xfrm>
            <a:off x="2130171" y="458958"/>
            <a:ext cx="7931658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2800" b="1" spc="300" dirty="0">
                <a:solidFill>
                  <a:schemeClr val="accent3"/>
                </a:solidFill>
                <a:latin typeface="+mj-lt"/>
              </a:rPr>
              <a:t>Response to Hazardous Drug Exposure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139B2B1-A0B0-EC4E-B688-214E85DCFD70}"/>
              </a:ext>
            </a:extLst>
          </p:cNvPr>
          <p:cNvSpPr>
            <a:spLocks noChangeAspect="1"/>
          </p:cNvSpPr>
          <p:nvPr/>
        </p:nvSpPr>
        <p:spPr>
          <a:xfrm>
            <a:off x="1003635" y="835054"/>
            <a:ext cx="1107996" cy="110799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F50E642-BF9F-4A44-BF39-46158E3A1934}"/>
              </a:ext>
            </a:extLst>
          </p:cNvPr>
          <p:cNvSpPr>
            <a:spLocks noChangeAspect="1"/>
          </p:cNvSpPr>
          <p:nvPr/>
        </p:nvSpPr>
        <p:spPr>
          <a:xfrm>
            <a:off x="9214047" y="4678487"/>
            <a:ext cx="1107996" cy="1107996"/>
          </a:xfrm>
          <a:prstGeom prst="ellipse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4CB1EC5-0DD4-6740-A2D9-74AD68CB8D26}"/>
              </a:ext>
            </a:extLst>
          </p:cNvPr>
          <p:cNvSpPr>
            <a:spLocks noChangeAspect="1"/>
          </p:cNvSpPr>
          <p:nvPr/>
        </p:nvSpPr>
        <p:spPr>
          <a:xfrm>
            <a:off x="1197633" y="5269673"/>
            <a:ext cx="360000" cy="36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1AED600-6027-44C2-A1C8-A762A1C3933C}"/>
              </a:ext>
            </a:extLst>
          </p:cNvPr>
          <p:cNvSpPr txBox="1"/>
          <p:nvPr/>
        </p:nvSpPr>
        <p:spPr>
          <a:xfrm>
            <a:off x="2190925" y="1520786"/>
            <a:ext cx="7810151" cy="43088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I</a:t>
            </a:r>
            <a:r>
              <a:rPr lang="en-US" sz="1600" dirty="0">
                <a:solidFill>
                  <a:schemeClr val="bg2"/>
                </a:solidFill>
              </a:rPr>
              <a:t>n the event of accidental eye contact:</a:t>
            </a:r>
          </a:p>
          <a:p>
            <a:endParaRPr lang="en-US" sz="1600" dirty="0">
              <a:solidFill>
                <a:schemeClr val="bg2"/>
              </a:solidFill>
            </a:endParaRPr>
          </a:p>
          <a:p>
            <a:r>
              <a:rPr lang="en-US" sz="1600" dirty="0">
                <a:solidFill>
                  <a:schemeClr val="bg2"/>
                </a:solidFill>
              </a:rPr>
              <a:t>1. If you need assistance flushing eyes, CALL FOR HELP.</a:t>
            </a:r>
          </a:p>
          <a:p>
            <a:endParaRPr lang="en-US" sz="1600" dirty="0">
              <a:solidFill>
                <a:schemeClr val="bg2"/>
              </a:solidFill>
            </a:endParaRPr>
          </a:p>
          <a:p>
            <a:r>
              <a:rPr lang="en-US" sz="1600" dirty="0">
                <a:solidFill>
                  <a:schemeClr val="bg2"/>
                </a:solidFill>
              </a:rPr>
              <a:t>2. Remove gloves and other contaminated PPE.</a:t>
            </a:r>
          </a:p>
          <a:p>
            <a:endParaRPr lang="en-US" sz="1600" dirty="0">
              <a:solidFill>
                <a:schemeClr val="bg2"/>
              </a:solidFill>
            </a:endParaRPr>
          </a:p>
          <a:p>
            <a:r>
              <a:rPr lang="en-US" sz="1600" dirty="0">
                <a:solidFill>
                  <a:schemeClr val="bg2"/>
                </a:solidFill>
              </a:rPr>
              <a:t>3. Proceed to the eyewash station and flush affected eye(s) with copious amounts</a:t>
            </a:r>
          </a:p>
          <a:p>
            <a:r>
              <a:rPr lang="en-US" sz="1600" dirty="0">
                <a:solidFill>
                  <a:schemeClr val="bg2"/>
                </a:solidFill>
              </a:rPr>
              <a:t> of water or isotonic eyewash for at least 15 (fifteen) minutes.</a:t>
            </a:r>
          </a:p>
          <a:p>
            <a:endParaRPr lang="en-US" sz="1600" dirty="0">
              <a:solidFill>
                <a:schemeClr val="bg2"/>
              </a:solidFill>
            </a:endParaRPr>
          </a:p>
          <a:p>
            <a:r>
              <a:rPr lang="en-US" sz="1600" dirty="0">
                <a:solidFill>
                  <a:schemeClr val="bg2"/>
                </a:solidFill>
              </a:rPr>
              <a:t>4. Hold eye(s) open with thumb and finger and look directly into the water stream</a:t>
            </a:r>
          </a:p>
          <a:p>
            <a:r>
              <a:rPr lang="en-US" sz="1600" dirty="0">
                <a:solidFill>
                  <a:schemeClr val="bg2"/>
                </a:solidFill>
              </a:rPr>
              <a:t> – move eye(s) around to wash all around.</a:t>
            </a:r>
          </a:p>
          <a:p>
            <a:endParaRPr lang="en-US" sz="1600" dirty="0">
              <a:solidFill>
                <a:schemeClr val="bg2"/>
              </a:solidFill>
            </a:endParaRPr>
          </a:p>
          <a:p>
            <a:r>
              <a:rPr lang="en-US" sz="1600" dirty="0">
                <a:solidFill>
                  <a:schemeClr val="bg2"/>
                </a:solidFill>
              </a:rPr>
              <a:t>5. Do NOT rub eye(s).</a:t>
            </a:r>
          </a:p>
          <a:p>
            <a:endParaRPr lang="en-US" sz="1600" dirty="0">
              <a:solidFill>
                <a:schemeClr val="bg2"/>
              </a:solidFill>
            </a:endParaRPr>
          </a:p>
          <a:p>
            <a:r>
              <a:rPr lang="en-US" sz="1600" dirty="0">
                <a:solidFill>
                  <a:schemeClr val="bg2"/>
                </a:solidFill>
              </a:rPr>
              <a:t>6. Do NOT use tap water as pressure damage may occur.</a:t>
            </a:r>
          </a:p>
          <a:p>
            <a:endParaRPr lang="en-US" sz="1600" dirty="0">
              <a:solidFill>
                <a:schemeClr val="bg2"/>
              </a:solidFill>
            </a:endParaRPr>
          </a:p>
          <a:p>
            <a:r>
              <a:rPr lang="en-US" sz="1600" dirty="0">
                <a:solidFill>
                  <a:schemeClr val="bg2"/>
                </a:solidFill>
              </a:rPr>
              <a:t>7. Notify Supervisor or Manager and call Employee Health for guidance.</a:t>
            </a:r>
          </a:p>
        </p:txBody>
      </p:sp>
    </p:spTree>
    <p:extLst>
      <p:ext uri="{BB962C8B-B14F-4D97-AF65-F5344CB8AC3E}">
        <p14:creationId xmlns:p14="http://schemas.microsoft.com/office/powerpoint/2010/main" val="2758083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0BC20A-A58B-BE4D-B109-EBFF50C880BE}"/>
              </a:ext>
            </a:extLst>
          </p:cNvPr>
          <p:cNvSpPr txBox="1"/>
          <p:nvPr/>
        </p:nvSpPr>
        <p:spPr>
          <a:xfrm>
            <a:off x="2130171" y="458958"/>
            <a:ext cx="7931658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2800" b="1" spc="300" dirty="0">
                <a:solidFill>
                  <a:schemeClr val="accent3"/>
                </a:solidFill>
                <a:latin typeface="+mj-lt"/>
              </a:rPr>
              <a:t>Response to Hazardous Drug Exposure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139B2B1-A0B0-EC4E-B688-214E85DCFD70}"/>
              </a:ext>
            </a:extLst>
          </p:cNvPr>
          <p:cNvSpPr>
            <a:spLocks noChangeAspect="1"/>
          </p:cNvSpPr>
          <p:nvPr/>
        </p:nvSpPr>
        <p:spPr>
          <a:xfrm>
            <a:off x="1003635" y="835054"/>
            <a:ext cx="1107996" cy="110799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F50E642-BF9F-4A44-BF39-46158E3A1934}"/>
              </a:ext>
            </a:extLst>
          </p:cNvPr>
          <p:cNvSpPr>
            <a:spLocks noChangeAspect="1"/>
          </p:cNvSpPr>
          <p:nvPr/>
        </p:nvSpPr>
        <p:spPr>
          <a:xfrm>
            <a:off x="9214047" y="4678487"/>
            <a:ext cx="1107996" cy="1107996"/>
          </a:xfrm>
          <a:prstGeom prst="ellipse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4CB1EC5-0DD4-6740-A2D9-74AD68CB8D26}"/>
              </a:ext>
            </a:extLst>
          </p:cNvPr>
          <p:cNvSpPr>
            <a:spLocks noChangeAspect="1"/>
          </p:cNvSpPr>
          <p:nvPr/>
        </p:nvSpPr>
        <p:spPr>
          <a:xfrm>
            <a:off x="1197633" y="5269673"/>
            <a:ext cx="360000" cy="36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1AED600-6027-44C2-A1C8-A762A1C3933C}"/>
              </a:ext>
            </a:extLst>
          </p:cNvPr>
          <p:cNvSpPr txBox="1"/>
          <p:nvPr/>
        </p:nvSpPr>
        <p:spPr>
          <a:xfrm>
            <a:off x="1255380" y="3244334"/>
            <a:ext cx="9681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Please review the policy: </a:t>
            </a:r>
            <a:r>
              <a:rPr lang="en-US" dirty="0">
                <a:solidFill>
                  <a:srgbClr val="008B93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Management of Hazardous Drug Spills in the Pharmacy Department</a:t>
            </a:r>
            <a:endParaRPr lang="en-US" dirty="0">
              <a:solidFill>
                <a:srgbClr val="008B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669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C67D37C-3B6C-4746-AC23-BDD8C0594746}"/>
              </a:ext>
            </a:extLst>
          </p:cNvPr>
          <p:cNvSpPr txBox="1"/>
          <p:nvPr/>
        </p:nvSpPr>
        <p:spPr>
          <a:xfrm>
            <a:off x="3617758" y="3152001"/>
            <a:ext cx="495648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1" spc="300" dirty="0">
                <a:solidFill>
                  <a:schemeClr val="accent3"/>
                </a:solidFill>
                <a:latin typeface="+mj-lt"/>
              </a:rPr>
              <a:t>Please proceed to the post-test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7CD7166-3866-924C-A299-724BDE9C2DB2}"/>
              </a:ext>
            </a:extLst>
          </p:cNvPr>
          <p:cNvSpPr>
            <a:spLocks noChangeAspect="1"/>
          </p:cNvSpPr>
          <p:nvPr/>
        </p:nvSpPr>
        <p:spPr>
          <a:xfrm>
            <a:off x="9439059" y="4234844"/>
            <a:ext cx="1382185" cy="1382185"/>
          </a:xfrm>
          <a:prstGeom prst="ellipse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35C81D2-01B4-324B-93FB-93D3D38F38F7}"/>
              </a:ext>
            </a:extLst>
          </p:cNvPr>
          <p:cNvSpPr>
            <a:spLocks noChangeAspect="1"/>
          </p:cNvSpPr>
          <p:nvPr/>
        </p:nvSpPr>
        <p:spPr>
          <a:xfrm flipH="1">
            <a:off x="1114887" y="1391246"/>
            <a:ext cx="882349" cy="88234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291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0BC20A-A58B-BE4D-B109-EBFF50C880BE}"/>
              </a:ext>
            </a:extLst>
          </p:cNvPr>
          <p:cNvSpPr txBox="1"/>
          <p:nvPr/>
        </p:nvSpPr>
        <p:spPr>
          <a:xfrm>
            <a:off x="2536564" y="458958"/>
            <a:ext cx="7118872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2800" b="1" spc="300" dirty="0">
                <a:solidFill>
                  <a:schemeClr val="accent3"/>
                </a:solidFill>
                <a:latin typeface="+mj-lt"/>
              </a:rPr>
              <a:t>USP 800 &amp; Hazardous Medications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139B2B1-A0B0-EC4E-B688-214E85DCFD70}"/>
              </a:ext>
            </a:extLst>
          </p:cNvPr>
          <p:cNvSpPr>
            <a:spLocks noChangeAspect="1"/>
          </p:cNvSpPr>
          <p:nvPr/>
        </p:nvSpPr>
        <p:spPr>
          <a:xfrm>
            <a:off x="1003635" y="835054"/>
            <a:ext cx="1107996" cy="110799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F50E642-BF9F-4A44-BF39-46158E3A1934}"/>
              </a:ext>
            </a:extLst>
          </p:cNvPr>
          <p:cNvSpPr>
            <a:spLocks noChangeAspect="1"/>
          </p:cNvSpPr>
          <p:nvPr/>
        </p:nvSpPr>
        <p:spPr>
          <a:xfrm>
            <a:off x="9214047" y="4678487"/>
            <a:ext cx="1107996" cy="1107996"/>
          </a:xfrm>
          <a:prstGeom prst="ellipse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4CB1EC5-0DD4-6740-A2D9-74AD68CB8D26}"/>
              </a:ext>
            </a:extLst>
          </p:cNvPr>
          <p:cNvSpPr>
            <a:spLocks noChangeAspect="1"/>
          </p:cNvSpPr>
          <p:nvPr/>
        </p:nvSpPr>
        <p:spPr>
          <a:xfrm>
            <a:off x="1197633" y="5269673"/>
            <a:ext cx="360000" cy="36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33479A-43E8-444C-A5D6-53C72DFDED35}"/>
              </a:ext>
            </a:extLst>
          </p:cNvPr>
          <p:cNvSpPr txBox="1"/>
          <p:nvPr/>
        </p:nvSpPr>
        <p:spPr>
          <a:xfrm>
            <a:off x="2743200" y="2167116"/>
            <a:ext cx="7528728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2"/>
                </a:solidFill>
              </a:rPr>
              <a:t>Objectives: </a:t>
            </a:r>
          </a:p>
          <a:p>
            <a:endParaRPr lang="en-US" sz="2000" dirty="0">
              <a:solidFill>
                <a:schemeClr val="bg2"/>
              </a:solidFill>
            </a:endParaRPr>
          </a:p>
          <a:p>
            <a:r>
              <a:rPr lang="en-US" sz="2000" dirty="0">
                <a:solidFill>
                  <a:schemeClr val="bg2"/>
                </a:solidFill>
              </a:rPr>
              <a:t>Locate Stormont Vail’s Hazardous Drug List</a:t>
            </a:r>
          </a:p>
          <a:p>
            <a:r>
              <a:rPr lang="en-US" sz="2000" dirty="0">
                <a:solidFill>
                  <a:schemeClr val="bg2"/>
                </a:solidFill>
              </a:rPr>
              <a:t>Discuss Stormont Vail’s policies related to the handling of HDs.</a:t>
            </a:r>
          </a:p>
          <a:p>
            <a:r>
              <a:rPr lang="en-US" sz="2000" dirty="0">
                <a:solidFill>
                  <a:schemeClr val="bg2"/>
                </a:solidFill>
              </a:rPr>
              <a:t>Describe proper PPE for handling hazardous drugs</a:t>
            </a:r>
          </a:p>
          <a:p>
            <a:r>
              <a:rPr lang="en-US" sz="2000" dirty="0">
                <a:solidFill>
                  <a:schemeClr val="bg2"/>
                </a:solidFill>
              </a:rPr>
              <a:t>Describe hazardous spill management in the Pharmacy</a:t>
            </a:r>
          </a:p>
          <a:p>
            <a:r>
              <a:rPr lang="en-US" sz="2000" dirty="0">
                <a:solidFill>
                  <a:schemeClr val="bg2"/>
                </a:solidFill>
              </a:rPr>
              <a:t>Describe response to known or suspected HD exposure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4622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0BC20A-A58B-BE4D-B109-EBFF50C880BE}"/>
              </a:ext>
            </a:extLst>
          </p:cNvPr>
          <p:cNvSpPr txBox="1"/>
          <p:nvPr/>
        </p:nvSpPr>
        <p:spPr>
          <a:xfrm>
            <a:off x="2536567" y="523252"/>
            <a:ext cx="7118872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2800" b="1" spc="300" dirty="0">
                <a:solidFill>
                  <a:schemeClr val="accent3"/>
                </a:solidFill>
                <a:latin typeface="+mj-lt"/>
              </a:rPr>
              <a:t>USP 800 &amp; Hazardous Medications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BF77F1-7F1E-7448-8A28-763F7CA68D1B}"/>
              </a:ext>
            </a:extLst>
          </p:cNvPr>
          <p:cNvSpPr txBox="1"/>
          <p:nvPr/>
        </p:nvSpPr>
        <p:spPr>
          <a:xfrm>
            <a:off x="2280176" y="2828836"/>
            <a:ext cx="7631648" cy="12003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1000"/>
              </a:spcBef>
            </a:pPr>
            <a:r>
              <a:rPr lang="en-ID" sz="2000" dirty="0">
                <a:solidFill>
                  <a:schemeClr val="accent3"/>
                </a:solidFill>
                <a:latin typeface="+mj-lt"/>
              </a:rPr>
              <a:t>USP 800 is the foundational document that guides a health system’s handling, preparation and administration of compounded hazardous medications</a:t>
            </a:r>
            <a:r>
              <a:rPr lang="en-ID" sz="1600" dirty="0">
                <a:solidFill>
                  <a:schemeClr val="accent3"/>
                </a:solidFill>
                <a:latin typeface="+mj-lt"/>
              </a:rPr>
              <a:t>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139B2B1-A0B0-EC4E-B688-214E85DCFD70}"/>
              </a:ext>
            </a:extLst>
          </p:cNvPr>
          <p:cNvSpPr>
            <a:spLocks noChangeAspect="1"/>
          </p:cNvSpPr>
          <p:nvPr/>
        </p:nvSpPr>
        <p:spPr>
          <a:xfrm>
            <a:off x="1003635" y="835054"/>
            <a:ext cx="1107996" cy="110799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F50E642-BF9F-4A44-BF39-46158E3A1934}"/>
              </a:ext>
            </a:extLst>
          </p:cNvPr>
          <p:cNvSpPr>
            <a:spLocks noChangeAspect="1"/>
          </p:cNvSpPr>
          <p:nvPr/>
        </p:nvSpPr>
        <p:spPr>
          <a:xfrm>
            <a:off x="9214047" y="4678487"/>
            <a:ext cx="1107996" cy="1107996"/>
          </a:xfrm>
          <a:prstGeom prst="ellipse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4CB1EC5-0DD4-6740-A2D9-74AD68CB8D26}"/>
              </a:ext>
            </a:extLst>
          </p:cNvPr>
          <p:cNvSpPr>
            <a:spLocks noChangeAspect="1"/>
          </p:cNvSpPr>
          <p:nvPr/>
        </p:nvSpPr>
        <p:spPr>
          <a:xfrm>
            <a:off x="1197633" y="5269673"/>
            <a:ext cx="360000" cy="36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56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0BC20A-A58B-BE4D-B109-EBFF50C880BE}"/>
              </a:ext>
            </a:extLst>
          </p:cNvPr>
          <p:cNvSpPr txBox="1"/>
          <p:nvPr/>
        </p:nvSpPr>
        <p:spPr>
          <a:xfrm>
            <a:off x="2536564" y="458958"/>
            <a:ext cx="7118872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2800" b="1" spc="300" dirty="0">
                <a:solidFill>
                  <a:schemeClr val="accent3"/>
                </a:solidFill>
                <a:latin typeface="+mj-lt"/>
              </a:rPr>
              <a:t>USP 800 &amp; Hazardous Medications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BF77F1-7F1E-7448-8A28-763F7CA68D1B}"/>
              </a:ext>
            </a:extLst>
          </p:cNvPr>
          <p:cNvSpPr txBox="1"/>
          <p:nvPr/>
        </p:nvSpPr>
        <p:spPr>
          <a:xfrm>
            <a:off x="1163836" y="2628781"/>
            <a:ext cx="9864328" cy="16004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1000"/>
              </a:spcBef>
            </a:pPr>
            <a:r>
              <a:rPr lang="en-ID" sz="2000" dirty="0">
                <a:solidFill>
                  <a:schemeClr val="accent3"/>
                </a:solidFill>
                <a:latin typeface="+mj-lt"/>
              </a:rPr>
              <a:t>The NIOSH (National Institute for Occupational Safety and Health) list of Antineoplastic and Other Hazardous Drugs in Healthcare Settings, 2016 is the foundational document that guides a health system’s handling, administration and disposal of hazardous medications</a:t>
            </a:r>
            <a:r>
              <a:rPr lang="en-ID" dirty="0">
                <a:solidFill>
                  <a:schemeClr val="accent3"/>
                </a:solidFill>
                <a:latin typeface="+mj-lt"/>
              </a:rPr>
              <a:t>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139B2B1-A0B0-EC4E-B688-214E85DCFD70}"/>
              </a:ext>
            </a:extLst>
          </p:cNvPr>
          <p:cNvSpPr>
            <a:spLocks noChangeAspect="1"/>
          </p:cNvSpPr>
          <p:nvPr/>
        </p:nvSpPr>
        <p:spPr>
          <a:xfrm>
            <a:off x="1003635" y="835054"/>
            <a:ext cx="1107996" cy="110799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F50E642-BF9F-4A44-BF39-46158E3A1934}"/>
              </a:ext>
            </a:extLst>
          </p:cNvPr>
          <p:cNvSpPr>
            <a:spLocks noChangeAspect="1"/>
          </p:cNvSpPr>
          <p:nvPr/>
        </p:nvSpPr>
        <p:spPr>
          <a:xfrm>
            <a:off x="9214047" y="4678487"/>
            <a:ext cx="1107996" cy="1107996"/>
          </a:xfrm>
          <a:prstGeom prst="ellipse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4CB1EC5-0DD4-6740-A2D9-74AD68CB8D26}"/>
              </a:ext>
            </a:extLst>
          </p:cNvPr>
          <p:cNvSpPr>
            <a:spLocks noChangeAspect="1"/>
          </p:cNvSpPr>
          <p:nvPr/>
        </p:nvSpPr>
        <p:spPr>
          <a:xfrm>
            <a:off x="1197633" y="5269673"/>
            <a:ext cx="360000" cy="36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101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0BC20A-A58B-BE4D-B109-EBFF50C880BE}"/>
              </a:ext>
            </a:extLst>
          </p:cNvPr>
          <p:cNvSpPr txBox="1"/>
          <p:nvPr/>
        </p:nvSpPr>
        <p:spPr>
          <a:xfrm>
            <a:off x="2536564" y="458958"/>
            <a:ext cx="7118872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2800" b="1" spc="300" dirty="0">
                <a:solidFill>
                  <a:schemeClr val="accent3"/>
                </a:solidFill>
                <a:latin typeface="+mj-lt"/>
              </a:rPr>
              <a:t>USP 800 &amp; Hazardous Medications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BF77F1-7F1E-7448-8A28-763F7CA68D1B}"/>
              </a:ext>
            </a:extLst>
          </p:cNvPr>
          <p:cNvSpPr txBox="1"/>
          <p:nvPr/>
        </p:nvSpPr>
        <p:spPr>
          <a:xfrm>
            <a:off x="1163836" y="3249496"/>
            <a:ext cx="9864328" cy="3590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1000"/>
              </a:spcBef>
            </a:pPr>
            <a:r>
              <a:rPr lang="en-ID" sz="2000" dirty="0">
                <a:solidFill>
                  <a:schemeClr val="accent3"/>
                </a:solidFill>
                <a:latin typeface="+mj-lt"/>
              </a:rPr>
              <a:t>How does USP 800 impact you?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139B2B1-A0B0-EC4E-B688-214E85DCFD70}"/>
              </a:ext>
            </a:extLst>
          </p:cNvPr>
          <p:cNvSpPr>
            <a:spLocks noChangeAspect="1"/>
          </p:cNvSpPr>
          <p:nvPr/>
        </p:nvSpPr>
        <p:spPr>
          <a:xfrm>
            <a:off x="1003635" y="835054"/>
            <a:ext cx="1107996" cy="110799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F50E642-BF9F-4A44-BF39-46158E3A1934}"/>
              </a:ext>
            </a:extLst>
          </p:cNvPr>
          <p:cNvSpPr>
            <a:spLocks noChangeAspect="1"/>
          </p:cNvSpPr>
          <p:nvPr/>
        </p:nvSpPr>
        <p:spPr>
          <a:xfrm>
            <a:off x="9214047" y="4678487"/>
            <a:ext cx="1107996" cy="1107996"/>
          </a:xfrm>
          <a:prstGeom prst="ellipse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4CB1EC5-0DD4-6740-A2D9-74AD68CB8D26}"/>
              </a:ext>
            </a:extLst>
          </p:cNvPr>
          <p:cNvSpPr>
            <a:spLocks noChangeAspect="1"/>
          </p:cNvSpPr>
          <p:nvPr/>
        </p:nvSpPr>
        <p:spPr>
          <a:xfrm>
            <a:off x="1197633" y="5269673"/>
            <a:ext cx="360000" cy="36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809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0BC20A-A58B-BE4D-B109-EBFF50C880BE}"/>
              </a:ext>
            </a:extLst>
          </p:cNvPr>
          <p:cNvSpPr txBox="1"/>
          <p:nvPr/>
        </p:nvSpPr>
        <p:spPr>
          <a:xfrm>
            <a:off x="2336539" y="458958"/>
            <a:ext cx="7118872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2800" b="1" spc="300" dirty="0">
                <a:solidFill>
                  <a:schemeClr val="accent3"/>
                </a:solidFill>
                <a:latin typeface="+mj-lt"/>
              </a:rPr>
              <a:t>USP 800 &amp; Hazardous Medications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BF77F1-7F1E-7448-8A28-763F7CA68D1B}"/>
              </a:ext>
            </a:extLst>
          </p:cNvPr>
          <p:cNvSpPr txBox="1"/>
          <p:nvPr/>
        </p:nvSpPr>
        <p:spPr>
          <a:xfrm>
            <a:off x="1163836" y="2064131"/>
            <a:ext cx="9864328" cy="33855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All personnel that handle hazardous drugs (HDs) as part of their job duties must have documented training and competency in the following: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 • Overview of entity's list of HDs and their risks (system hazardous drug list) 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 • Review of the entity's SOPs related to handling of HDs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 • Proper use of PPE, equipment and devices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 • Response to known or suspected HD exposure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 • Spill management 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 • Proper disposal of HDs and trace-contaminated materials.</a:t>
            </a:r>
            <a:endParaRPr lang="en-US" sz="2000" dirty="0"/>
          </a:p>
          <a:p>
            <a:r>
              <a:rPr lang="en-US" sz="2000" dirty="0"/>
              <a:t> 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139B2B1-A0B0-EC4E-B688-214E85DCFD70}"/>
              </a:ext>
            </a:extLst>
          </p:cNvPr>
          <p:cNvSpPr>
            <a:spLocks noChangeAspect="1"/>
          </p:cNvSpPr>
          <p:nvPr/>
        </p:nvSpPr>
        <p:spPr>
          <a:xfrm>
            <a:off x="1003635" y="835054"/>
            <a:ext cx="1107996" cy="110799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F50E642-BF9F-4A44-BF39-46158E3A1934}"/>
              </a:ext>
            </a:extLst>
          </p:cNvPr>
          <p:cNvSpPr>
            <a:spLocks noChangeAspect="1"/>
          </p:cNvSpPr>
          <p:nvPr/>
        </p:nvSpPr>
        <p:spPr>
          <a:xfrm>
            <a:off x="9214047" y="4678487"/>
            <a:ext cx="1107996" cy="1107996"/>
          </a:xfrm>
          <a:prstGeom prst="ellipse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4CB1EC5-0DD4-6740-A2D9-74AD68CB8D26}"/>
              </a:ext>
            </a:extLst>
          </p:cNvPr>
          <p:cNvSpPr>
            <a:spLocks noChangeAspect="1"/>
          </p:cNvSpPr>
          <p:nvPr/>
        </p:nvSpPr>
        <p:spPr>
          <a:xfrm>
            <a:off x="1197633" y="5269673"/>
            <a:ext cx="360000" cy="36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775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0BC20A-A58B-BE4D-B109-EBFF50C880BE}"/>
              </a:ext>
            </a:extLst>
          </p:cNvPr>
          <p:cNvSpPr txBox="1"/>
          <p:nvPr/>
        </p:nvSpPr>
        <p:spPr>
          <a:xfrm>
            <a:off x="2336539" y="458958"/>
            <a:ext cx="7118872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2800" b="1" spc="300" dirty="0">
                <a:solidFill>
                  <a:schemeClr val="accent3"/>
                </a:solidFill>
                <a:latin typeface="+mj-lt"/>
              </a:rPr>
              <a:t>USP 800 &amp; Hazardous Medications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BF77F1-7F1E-7448-8A28-763F7CA68D1B}"/>
              </a:ext>
            </a:extLst>
          </p:cNvPr>
          <p:cNvSpPr txBox="1"/>
          <p:nvPr/>
        </p:nvSpPr>
        <p:spPr>
          <a:xfrm>
            <a:off x="1163836" y="1055691"/>
            <a:ext cx="9864328" cy="8873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1000"/>
              </a:spcBef>
            </a:pPr>
            <a:r>
              <a:rPr lang="en-ID" sz="2000" dirty="0">
                <a:solidFill>
                  <a:schemeClr val="accent3"/>
                </a:solidFill>
                <a:latin typeface="+mj-lt"/>
              </a:rPr>
              <a:t>Hazardous Medication List</a:t>
            </a:r>
          </a:p>
          <a:p>
            <a:pPr algn="ctr">
              <a:lnSpc>
                <a:spcPct val="130000"/>
              </a:lnSpc>
              <a:spcBef>
                <a:spcPts val="1000"/>
              </a:spcBef>
            </a:pPr>
            <a:endParaRPr lang="en-ID" sz="2000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139B2B1-A0B0-EC4E-B688-214E85DCFD70}"/>
              </a:ext>
            </a:extLst>
          </p:cNvPr>
          <p:cNvSpPr>
            <a:spLocks noChangeAspect="1"/>
          </p:cNvSpPr>
          <p:nvPr/>
        </p:nvSpPr>
        <p:spPr>
          <a:xfrm>
            <a:off x="1003635" y="835054"/>
            <a:ext cx="1107996" cy="110799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F50E642-BF9F-4A44-BF39-46158E3A1934}"/>
              </a:ext>
            </a:extLst>
          </p:cNvPr>
          <p:cNvSpPr>
            <a:spLocks noChangeAspect="1"/>
          </p:cNvSpPr>
          <p:nvPr/>
        </p:nvSpPr>
        <p:spPr>
          <a:xfrm>
            <a:off x="9214047" y="4678487"/>
            <a:ext cx="1107996" cy="1107996"/>
          </a:xfrm>
          <a:prstGeom prst="ellipse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4CB1EC5-0DD4-6740-A2D9-74AD68CB8D26}"/>
              </a:ext>
            </a:extLst>
          </p:cNvPr>
          <p:cNvSpPr>
            <a:spLocks noChangeAspect="1"/>
          </p:cNvSpPr>
          <p:nvPr/>
        </p:nvSpPr>
        <p:spPr>
          <a:xfrm>
            <a:off x="1197633" y="5269673"/>
            <a:ext cx="360000" cy="36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520554" y="2143125"/>
            <a:ext cx="7150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8B93"/>
                </a:solidFill>
              </a:rPr>
              <a:t>NIOSH list is from 2016. SVH hazardous medication list has been updated to remove non-formulary drugs and revise PPE/Handling instructions.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0554" y="3035677"/>
            <a:ext cx="7324725" cy="2576513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>
            <a:off x="1761688" y="2512457"/>
            <a:ext cx="574851" cy="3649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6096000" y="5269673"/>
            <a:ext cx="0" cy="5168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9391" y="2327791"/>
            <a:ext cx="16022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Color coded PPE recommendation</a:t>
            </a:r>
          </a:p>
          <a:p>
            <a:r>
              <a:rPr lang="en-US" sz="1400" dirty="0"/>
              <a:t>and risk assessment.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40236" y="5790115"/>
            <a:ext cx="25279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Color coded administration instructions</a:t>
            </a:r>
          </a:p>
        </p:txBody>
      </p:sp>
    </p:spTree>
    <p:extLst>
      <p:ext uri="{BB962C8B-B14F-4D97-AF65-F5344CB8AC3E}">
        <p14:creationId xmlns:p14="http://schemas.microsoft.com/office/powerpoint/2010/main" val="1325484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0BC20A-A58B-BE4D-B109-EBFF50C880BE}"/>
              </a:ext>
            </a:extLst>
          </p:cNvPr>
          <p:cNvSpPr txBox="1"/>
          <p:nvPr/>
        </p:nvSpPr>
        <p:spPr>
          <a:xfrm>
            <a:off x="2536564" y="458958"/>
            <a:ext cx="7118872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2800" b="1" spc="300" dirty="0">
                <a:solidFill>
                  <a:schemeClr val="accent3"/>
                </a:solidFill>
                <a:latin typeface="+mj-lt"/>
              </a:rPr>
              <a:t>  USP 800 &amp; Hazardous Medications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BF77F1-7F1E-7448-8A28-763F7CA68D1B}"/>
              </a:ext>
            </a:extLst>
          </p:cNvPr>
          <p:cNvSpPr txBox="1"/>
          <p:nvPr/>
        </p:nvSpPr>
        <p:spPr>
          <a:xfrm>
            <a:off x="1163836" y="3105835"/>
            <a:ext cx="9864328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chemeClr val="bg2"/>
                </a:solidFill>
              </a:rPr>
              <a:t>Hazardous Medication List is on</a:t>
            </a:r>
            <a:r>
              <a:rPr lang="en-US" sz="2000" baseline="0" dirty="0">
                <a:solidFill>
                  <a:schemeClr val="bg2"/>
                </a:solidFill>
              </a:rPr>
              <a:t> Document Central under Division &amp; Department Pages-&gt;Pharmacy-&gt;Pharmacy documents-&gt;</a:t>
            </a:r>
            <a:r>
              <a:rPr lang="en-US" sz="2000" baseline="0" dirty="0">
                <a:solidFill>
                  <a:srgbClr val="008B93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Hazardous Medication List-Hospital </a:t>
            </a:r>
            <a:endParaRPr lang="en-US" sz="2000" baseline="0" dirty="0">
              <a:solidFill>
                <a:srgbClr val="008B93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139B2B1-A0B0-EC4E-B688-214E85DCFD70}"/>
              </a:ext>
            </a:extLst>
          </p:cNvPr>
          <p:cNvSpPr>
            <a:spLocks noChangeAspect="1"/>
          </p:cNvSpPr>
          <p:nvPr/>
        </p:nvSpPr>
        <p:spPr>
          <a:xfrm>
            <a:off x="1003635" y="835054"/>
            <a:ext cx="1107996" cy="110799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F50E642-BF9F-4A44-BF39-46158E3A1934}"/>
              </a:ext>
            </a:extLst>
          </p:cNvPr>
          <p:cNvSpPr>
            <a:spLocks noChangeAspect="1"/>
          </p:cNvSpPr>
          <p:nvPr/>
        </p:nvSpPr>
        <p:spPr>
          <a:xfrm>
            <a:off x="9214047" y="4678487"/>
            <a:ext cx="1107996" cy="1107996"/>
          </a:xfrm>
          <a:prstGeom prst="ellipse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4CB1EC5-0DD4-6740-A2D9-74AD68CB8D26}"/>
              </a:ext>
            </a:extLst>
          </p:cNvPr>
          <p:cNvSpPr>
            <a:spLocks noChangeAspect="1"/>
          </p:cNvSpPr>
          <p:nvPr/>
        </p:nvSpPr>
        <p:spPr>
          <a:xfrm>
            <a:off x="1197633" y="5269673"/>
            <a:ext cx="360000" cy="36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61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0BC20A-A58B-BE4D-B109-EBFF50C880BE}"/>
              </a:ext>
            </a:extLst>
          </p:cNvPr>
          <p:cNvSpPr txBox="1"/>
          <p:nvPr/>
        </p:nvSpPr>
        <p:spPr>
          <a:xfrm>
            <a:off x="2536564" y="458958"/>
            <a:ext cx="7118872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2800" b="1" spc="300" dirty="0">
                <a:solidFill>
                  <a:schemeClr val="accent3"/>
                </a:solidFill>
                <a:latin typeface="+mj-lt"/>
              </a:rPr>
              <a:t>  USP 800 &amp; Hazardous Medications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BF77F1-7F1E-7448-8A28-763F7CA68D1B}"/>
              </a:ext>
            </a:extLst>
          </p:cNvPr>
          <p:cNvSpPr txBox="1"/>
          <p:nvPr/>
        </p:nvSpPr>
        <p:spPr>
          <a:xfrm>
            <a:off x="1163836" y="3121224"/>
            <a:ext cx="9864328" cy="1046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>
                <a:solidFill>
                  <a:schemeClr val="bg2"/>
                </a:solidFill>
              </a:rPr>
              <a:t>Waste disposal guide is on</a:t>
            </a:r>
            <a:r>
              <a:rPr lang="en-US" sz="2000" baseline="0" dirty="0">
                <a:solidFill>
                  <a:schemeClr val="bg2"/>
                </a:solidFill>
              </a:rPr>
              <a:t> Document Central under Division &amp; Department Pages-&gt;Pharmacy-&gt;Pharmacy documents-&gt;</a:t>
            </a:r>
            <a:r>
              <a:rPr lang="en-US" sz="2000" baseline="0" dirty="0">
                <a:solidFill>
                  <a:srgbClr val="008B93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Medication Waste Stream Disposal</a:t>
            </a:r>
            <a:r>
              <a:rPr lang="en-US" sz="1400" baseline="0" dirty="0"/>
              <a:t>.</a:t>
            </a:r>
          </a:p>
          <a:p>
            <a:endParaRPr lang="en-US" sz="1400" dirty="0"/>
          </a:p>
          <a:p>
            <a:r>
              <a:rPr lang="en-US" sz="1400" b="1" dirty="0">
                <a:solidFill>
                  <a:schemeClr val="bg2"/>
                </a:solidFill>
              </a:rPr>
              <a:t>Note that not all hazardous medications are hazardous waste and not all hazardous waste is hazardous to humans</a:t>
            </a:r>
            <a:r>
              <a:rPr lang="en-US" sz="1400" dirty="0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139B2B1-A0B0-EC4E-B688-214E85DCFD70}"/>
              </a:ext>
            </a:extLst>
          </p:cNvPr>
          <p:cNvSpPr>
            <a:spLocks noChangeAspect="1"/>
          </p:cNvSpPr>
          <p:nvPr/>
        </p:nvSpPr>
        <p:spPr>
          <a:xfrm>
            <a:off x="1003635" y="835054"/>
            <a:ext cx="1107996" cy="110799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F50E642-BF9F-4A44-BF39-46158E3A1934}"/>
              </a:ext>
            </a:extLst>
          </p:cNvPr>
          <p:cNvSpPr>
            <a:spLocks noChangeAspect="1"/>
          </p:cNvSpPr>
          <p:nvPr/>
        </p:nvSpPr>
        <p:spPr>
          <a:xfrm>
            <a:off x="9214047" y="4678487"/>
            <a:ext cx="1107996" cy="1107996"/>
          </a:xfrm>
          <a:prstGeom prst="ellipse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4CB1EC5-0DD4-6740-A2D9-74AD68CB8D26}"/>
              </a:ext>
            </a:extLst>
          </p:cNvPr>
          <p:cNvSpPr>
            <a:spLocks noChangeAspect="1"/>
          </p:cNvSpPr>
          <p:nvPr/>
        </p:nvSpPr>
        <p:spPr>
          <a:xfrm>
            <a:off x="1197633" y="5269673"/>
            <a:ext cx="360000" cy="36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394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Stormont Scheme Main Colors">
      <a:dk1>
        <a:sysClr val="windowText" lastClr="000000"/>
      </a:dk1>
      <a:lt1>
        <a:sysClr val="window" lastClr="FFFFFF"/>
      </a:lt1>
      <a:dk2>
        <a:srgbClr val="FFFFFF"/>
      </a:dk2>
      <a:lt2>
        <a:srgbClr val="76787A"/>
      </a:lt2>
      <a:accent1>
        <a:srgbClr val="008B93"/>
      </a:accent1>
      <a:accent2>
        <a:srgbClr val="F5B324"/>
      </a:accent2>
      <a:accent3>
        <a:srgbClr val="76787A"/>
      </a:accent3>
      <a:accent4>
        <a:srgbClr val="00747A"/>
      </a:accent4>
      <a:accent5>
        <a:srgbClr val="E8A30A"/>
      </a:accent5>
      <a:accent6>
        <a:srgbClr val="00A4AC"/>
      </a:accent6>
      <a:hlink>
        <a:srgbClr val="F7C24B"/>
      </a:hlink>
      <a:folHlink>
        <a:srgbClr val="954F72"/>
      </a:folHlink>
    </a:clrScheme>
    <a:fontScheme name="Stormont Fonts Powerpoin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D753757B65C2468B64543581FCA643" ma:contentTypeVersion="2" ma:contentTypeDescription="Create a new document." ma:contentTypeScope="" ma:versionID="c841ea9a2b63361ee0fd48f98bb8fc3b">
  <xsd:schema xmlns:xsd="http://www.w3.org/2001/XMLSchema" xmlns:xs="http://www.w3.org/2001/XMLSchema" xmlns:p="http://schemas.microsoft.com/office/2006/metadata/properties" xmlns:ns1="http://schemas.microsoft.com/sharepoint/v3" xmlns:ns2="5d0a2e6d-3a47-41b2-9b1e-406bcdfbf1ff" targetNamespace="http://schemas.microsoft.com/office/2006/metadata/properties" ma:root="true" ma:fieldsID="a5b2965febabda008f5634ad5656942d" ns1:_="" ns2:_="">
    <xsd:import namespace="http://schemas.microsoft.com/sharepoint/v3"/>
    <xsd:import namespace="5d0a2e6d-3a47-41b2-9b1e-406bcdfbf1ff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0a2e6d-3a47-41b2-9b1e-406bcdfbf1f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1E9B0B2-4C82-42E3-812B-F8F7FF0E4893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5d0a2e6d-3a47-41b2-9b1e-406bcdfbf1ff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56F58EE-9810-4E5A-A153-E5F644DCC9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d0a2e6d-3a47-41b2-9b1e-406bcdfbf1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E335A22-D5E1-4CF3-A8B3-C14437E3908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1136</TotalTime>
  <Words>872</Words>
  <Application>Microsoft Office PowerPoint</Application>
  <PresentationFormat>Widescreen</PresentationFormat>
  <Paragraphs>123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Montserrat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Whitford</dc:creator>
  <cp:lastModifiedBy>Comstock, Melissa</cp:lastModifiedBy>
  <cp:revision>103</cp:revision>
  <dcterms:created xsi:type="dcterms:W3CDTF">2019-03-21T04:42:53Z</dcterms:created>
  <dcterms:modified xsi:type="dcterms:W3CDTF">2024-10-25T20:43:27Z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0x0101009DD753757B65C2468B64543581FCA643</vt:lpwstr>
  </property>
</Properties>
</file>